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245"/>
  </p:notesMasterIdLst>
  <p:sldIdLst>
    <p:sldId id="256" r:id="rId2"/>
    <p:sldId id="257" r:id="rId3"/>
    <p:sldId id="258" r:id="rId4"/>
    <p:sldId id="295" r:id="rId5"/>
    <p:sldId id="296" r:id="rId6"/>
    <p:sldId id="315" r:id="rId7"/>
    <p:sldId id="312" r:id="rId8"/>
    <p:sldId id="313" r:id="rId9"/>
    <p:sldId id="297" r:id="rId10"/>
    <p:sldId id="274" r:id="rId11"/>
    <p:sldId id="286" r:id="rId12"/>
    <p:sldId id="275" r:id="rId13"/>
    <p:sldId id="263" r:id="rId14"/>
    <p:sldId id="264" r:id="rId15"/>
    <p:sldId id="276" r:id="rId16"/>
    <p:sldId id="287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8" r:id="rId25"/>
    <p:sldId id="293" r:id="rId26"/>
    <p:sldId id="289" r:id="rId27"/>
    <p:sldId id="292" r:id="rId28"/>
    <p:sldId id="294" r:id="rId29"/>
    <p:sldId id="298" r:id="rId30"/>
    <p:sldId id="299" r:id="rId31"/>
    <p:sldId id="300" r:id="rId32"/>
    <p:sldId id="301" r:id="rId33"/>
    <p:sldId id="302" r:id="rId34"/>
    <p:sldId id="309" r:id="rId35"/>
    <p:sldId id="310" r:id="rId36"/>
    <p:sldId id="303" r:id="rId37"/>
    <p:sldId id="304" r:id="rId38"/>
    <p:sldId id="305" r:id="rId39"/>
    <p:sldId id="308" r:id="rId40"/>
    <p:sldId id="306" r:id="rId41"/>
    <p:sldId id="307" r:id="rId42"/>
    <p:sldId id="311" r:id="rId43"/>
    <p:sldId id="314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21" r:id="rId98"/>
    <p:sldId id="322" r:id="rId99"/>
    <p:sldId id="323" r:id="rId100"/>
    <p:sldId id="324" r:id="rId101"/>
    <p:sldId id="325" r:id="rId102"/>
    <p:sldId id="326" r:id="rId103"/>
    <p:sldId id="327" r:id="rId104"/>
    <p:sldId id="328" r:id="rId105"/>
    <p:sldId id="386" r:id="rId106"/>
    <p:sldId id="415" r:id="rId107"/>
    <p:sldId id="416" r:id="rId108"/>
    <p:sldId id="417" r:id="rId109"/>
    <p:sldId id="418" r:id="rId110"/>
    <p:sldId id="419" r:id="rId111"/>
    <p:sldId id="402" r:id="rId112"/>
    <p:sldId id="403" r:id="rId113"/>
    <p:sldId id="404" r:id="rId114"/>
    <p:sldId id="405" r:id="rId115"/>
    <p:sldId id="406" r:id="rId116"/>
    <p:sldId id="407" r:id="rId117"/>
    <p:sldId id="408" r:id="rId118"/>
    <p:sldId id="409" r:id="rId119"/>
    <p:sldId id="410" r:id="rId120"/>
    <p:sldId id="411" r:id="rId121"/>
    <p:sldId id="412" r:id="rId122"/>
    <p:sldId id="413" r:id="rId123"/>
    <p:sldId id="414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21" r:id="rId133"/>
    <p:sldId id="422" r:id="rId134"/>
    <p:sldId id="423" r:id="rId135"/>
    <p:sldId id="424" r:id="rId136"/>
    <p:sldId id="425" r:id="rId137"/>
    <p:sldId id="426" r:id="rId138"/>
    <p:sldId id="427" r:id="rId139"/>
    <p:sldId id="428" r:id="rId140"/>
    <p:sldId id="385" r:id="rId141"/>
    <p:sldId id="387" r:id="rId142"/>
    <p:sldId id="429" r:id="rId143"/>
    <p:sldId id="388" r:id="rId144"/>
    <p:sldId id="389" r:id="rId145"/>
    <p:sldId id="390" r:id="rId146"/>
    <p:sldId id="391" r:id="rId147"/>
    <p:sldId id="420" r:id="rId148"/>
    <p:sldId id="430" r:id="rId149"/>
    <p:sldId id="431" r:id="rId150"/>
    <p:sldId id="432" r:id="rId151"/>
    <p:sldId id="484" r:id="rId152"/>
    <p:sldId id="485" r:id="rId153"/>
    <p:sldId id="433" r:id="rId154"/>
    <p:sldId id="434" r:id="rId155"/>
    <p:sldId id="435" r:id="rId156"/>
    <p:sldId id="436" r:id="rId157"/>
    <p:sldId id="437" r:id="rId158"/>
    <p:sldId id="438" r:id="rId159"/>
    <p:sldId id="439" r:id="rId160"/>
    <p:sldId id="440" r:id="rId161"/>
    <p:sldId id="441" r:id="rId162"/>
    <p:sldId id="442" r:id="rId163"/>
    <p:sldId id="443" r:id="rId164"/>
    <p:sldId id="444" r:id="rId165"/>
    <p:sldId id="445" r:id="rId166"/>
    <p:sldId id="446" r:id="rId167"/>
    <p:sldId id="447" r:id="rId168"/>
    <p:sldId id="448" r:id="rId169"/>
    <p:sldId id="449" r:id="rId170"/>
    <p:sldId id="450" r:id="rId171"/>
    <p:sldId id="451" r:id="rId172"/>
    <p:sldId id="452" r:id="rId173"/>
    <p:sldId id="453" r:id="rId174"/>
    <p:sldId id="454" r:id="rId175"/>
    <p:sldId id="455" r:id="rId176"/>
    <p:sldId id="456" r:id="rId177"/>
    <p:sldId id="457" r:id="rId178"/>
    <p:sldId id="458" r:id="rId179"/>
    <p:sldId id="463" r:id="rId180"/>
    <p:sldId id="464" r:id="rId181"/>
    <p:sldId id="465" r:id="rId182"/>
    <p:sldId id="466" r:id="rId183"/>
    <p:sldId id="467" r:id="rId184"/>
    <p:sldId id="468" r:id="rId185"/>
    <p:sldId id="469" r:id="rId186"/>
    <p:sldId id="470" r:id="rId187"/>
    <p:sldId id="471" r:id="rId188"/>
    <p:sldId id="472" r:id="rId189"/>
    <p:sldId id="473" r:id="rId190"/>
    <p:sldId id="474" r:id="rId191"/>
    <p:sldId id="475" r:id="rId192"/>
    <p:sldId id="476" r:id="rId193"/>
    <p:sldId id="477" r:id="rId194"/>
    <p:sldId id="478" r:id="rId195"/>
    <p:sldId id="479" r:id="rId196"/>
    <p:sldId id="480" r:id="rId197"/>
    <p:sldId id="481" r:id="rId198"/>
    <p:sldId id="482" r:id="rId199"/>
    <p:sldId id="483" r:id="rId200"/>
    <p:sldId id="459" r:id="rId201"/>
    <p:sldId id="460" r:id="rId202"/>
    <p:sldId id="461" r:id="rId203"/>
    <p:sldId id="462" r:id="rId204"/>
    <p:sldId id="523" r:id="rId205"/>
    <p:sldId id="486" r:id="rId206"/>
    <p:sldId id="487" r:id="rId207"/>
    <p:sldId id="488" r:id="rId208"/>
    <p:sldId id="489" r:id="rId209"/>
    <p:sldId id="490" r:id="rId210"/>
    <p:sldId id="491" r:id="rId211"/>
    <p:sldId id="492" r:id="rId212"/>
    <p:sldId id="493" r:id="rId213"/>
    <p:sldId id="494" r:id="rId214"/>
    <p:sldId id="495" r:id="rId215"/>
    <p:sldId id="496" r:id="rId216"/>
    <p:sldId id="497" r:id="rId217"/>
    <p:sldId id="498" r:id="rId218"/>
    <p:sldId id="499" r:id="rId219"/>
    <p:sldId id="500" r:id="rId220"/>
    <p:sldId id="501" r:id="rId221"/>
    <p:sldId id="502" r:id="rId222"/>
    <p:sldId id="503" r:id="rId223"/>
    <p:sldId id="504" r:id="rId224"/>
    <p:sldId id="505" r:id="rId225"/>
    <p:sldId id="506" r:id="rId226"/>
    <p:sldId id="507" r:id="rId227"/>
    <p:sldId id="508" r:id="rId228"/>
    <p:sldId id="509" r:id="rId229"/>
    <p:sldId id="510" r:id="rId230"/>
    <p:sldId id="511" r:id="rId231"/>
    <p:sldId id="512" r:id="rId232"/>
    <p:sldId id="513" r:id="rId233"/>
    <p:sldId id="514" r:id="rId234"/>
    <p:sldId id="515" r:id="rId235"/>
    <p:sldId id="516" r:id="rId236"/>
    <p:sldId id="517" r:id="rId237"/>
    <p:sldId id="518" r:id="rId238"/>
    <p:sldId id="519" r:id="rId239"/>
    <p:sldId id="520" r:id="rId240"/>
    <p:sldId id="521" r:id="rId241"/>
    <p:sldId id="522" r:id="rId242"/>
    <p:sldId id="392" r:id="rId243"/>
    <p:sldId id="393" r:id="rId2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1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EEF72-F4E5-44AF-B911-889785FB6BC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BE72A-E057-49CF-BC51-5FD1BE134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8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daee3b4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5bdaee3b4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c06bf2cf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5c06bf2cf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c06bf2cf2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c06bf2cf2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c06bf2cf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5c06bf2cf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c06bf2cf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5c06bf2cf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c06bf2cf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5c06bf2cf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c06bf2cf2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5c06bf2cf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c06bf2cf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5c06bf2cf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c06bf2cf2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5c06bf2cf2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c06bf2cf2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c06bf2cf2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c06bf2cf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5c06bf2cf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daee3b4d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5bdaee3b4d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c06bf2cf2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5c06bf2cf2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c06bf2cf2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5c06bf2cf2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c06bf2cf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5c06bf2cf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c391a72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5c391a72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c391a72a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5c391a72a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c391a72af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5c391a72af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c391a72a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5c391a72a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bdaee3b4d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5bdaee3b4d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bdaee3b4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5bdaee3b4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bdaee3b4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5bdaee3b4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bdaee3b4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5bdaee3b4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bdaee3b4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5bdaee3b4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bdaee3b4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5bdaee3b4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c06bf2c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5c06bf2c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8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4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65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1700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60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71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0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8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5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4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6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8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8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17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24FF-D727-47A2-892D-6DF4D0AA718D}" type="datetimeFigureOut">
              <a:rPr lang="ko-KR" altLang="en-US" smtClean="0"/>
              <a:pPr/>
              <a:t>2019-06-27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reference.digilentinc.com/reference/pmod/pmodcan/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0.png"/><Relationship Id="rId4" Type="http://schemas.openxmlformats.org/officeDocument/2006/relationships/image" Target="../media/image8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hyperlink" Target="https://www.xilinx.com/support/documentation/sw_manuals/xilinx2019_1/ug1144-petalinux-tools-reference-guid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6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lent/vivado-library/releases?_ga=2.164760828.296189845.1555636548-932545207.1555636548" TargetMode="External"/><Relationship Id="rId2" Type="http://schemas.openxmlformats.org/officeDocument/2006/relationships/hyperlink" Target="https://reference.digilentinc.com/learn/programmable-logic/tutorials/pmod-ips/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lent/vivado-library/tree/master/ip/Pmods/PmodCAN_v1_0" TargetMode="External"/><Relationship Id="rId2" Type="http://schemas.openxmlformats.org/officeDocument/2006/relationships/hyperlink" Target="https://koitt3.slack.com/messages/CHDHVG9CJ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AC6C48C-AD64-4742-8AFD-F63CE94DF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394394"/>
            <a:ext cx="8791575" cy="963889"/>
          </a:xfrm>
        </p:spPr>
        <p:txBody>
          <a:bodyPr/>
          <a:lstStyle/>
          <a:p>
            <a:r>
              <a:rPr lang="ko-KR" altLang="en-US" dirty="0"/>
              <a:t>자율 주행 전동차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A60952E-7325-4308-8F35-A77E0EBD2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7622" y="1661358"/>
            <a:ext cx="8791575" cy="496804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팀원 </a:t>
            </a:r>
            <a:r>
              <a:rPr lang="ko-KR" altLang="en-US" dirty="0">
                <a:solidFill>
                  <a:schemeClr val="tx1"/>
                </a:solidFill>
              </a:rPr>
              <a:t>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역할 분담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시스템 아키텍처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프로젝트 목적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어떻게 목적을 달성 할 것인가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목적 달성을 위해 필요한 기술들이 무엇인가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현재 역량에서 어디까지 가능한가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종합 하였을 때 최종 종착지는 어떻게 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차 프로젝트 진행사항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차 프로젝트 결과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 3</a:t>
            </a:r>
            <a:r>
              <a:rPr lang="ko-KR" altLang="en-US" dirty="0" smtClean="0">
                <a:solidFill>
                  <a:schemeClr val="tx1"/>
                </a:solidFill>
              </a:rPr>
              <a:t>차 프로젝트 진행사항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 BOM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B47504-6664-4A10-8DEE-6B5B4046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809" y="172566"/>
            <a:ext cx="9905998" cy="1223345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292BE6C-5E3C-45AB-AC0B-980318FC1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168401"/>
            <a:ext cx="10247311" cy="5467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/>
              <a:t>* TMS570</a:t>
            </a:r>
            <a:r>
              <a:rPr lang="ko-KR" altLang="en-US" sz="1600" dirty="0"/>
              <a:t>보드를 이용하여 각 기능들을  활용해본다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RF</a:t>
            </a:r>
            <a:r>
              <a:rPr lang="ko-KR" altLang="en-US" sz="1600" dirty="0"/>
              <a:t>송수신기를 이용하여 </a:t>
            </a:r>
            <a:r>
              <a:rPr lang="ko-KR" altLang="en-US" sz="1600" dirty="0" err="1"/>
              <a:t>서보</a:t>
            </a:r>
            <a:r>
              <a:rPr lang="ko-KR" altLang="en-US" sz="1600" dirty="0"/>
              <a:t> 모터와 </a:t>
            </a:r>
            <a:r>
              <a:rPr lang="en-US" altLang="ko-KR" sz="1600" dirty="0"/>
              <a:t>BLDC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PID</a:t>
            </a:r>
            <a:r>
              <a:rPr lang="ko-KR" altLang="en-US" sz="1600" dirty="0"/>
              <a:t>을 이용해 속도제어를 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r>
              <a:rPr lang="ko-KR" altLang="en-US" sz="1600" dirty="0"/>
              <a:t>멀티 </a:t>
            </a:r>
            <a:r>
              <a:rPr lang="ko-KR" altLang="en-US" sz="1600" dirty="0" err="1"/>
              <a:t>바이브레이터</a:t>
            </a:r>
            <a:r>
              <a:rPr lang="ko-KR" altLang="en-US" sz="1600" dirty="0"/>
              <a:t> 회로를 이용하여 </a:t>
            </a:r>
            <a:r>
              <a:rPr lang="en-US" altLang="ko-KR" sz="1600" dirty="0"/>
              <a:t>LED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err="1" smtClean="0"/>
              <a:t>FreeRTOS</a:t>
            </a:r>
            <a:r>
              <a:rPr lang="ko-KR" altLang="en-US" sz="1600" dirty="0"/>
              <a:t>를 활용하여 각각의 태스크를 제어한다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FPGA, DSP</a:t>
            </a:r>
            <a:r>
              <a:rPr lang="ko-KR" altLang="en-US" sz="1600" dirty="0"/>
              <a:t>와 통신을 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smtClean="0"/>
              <a:t>*</a:t>
            </a:r>
            <a:r>
              <a:rPr lang="en-US" altLang="ko-KR" sz="1600" dirty="0"/>
              <a:t>ZYBO Z7 </a:t>
            </a:r>
            <a:r>
              <a:rPr lang="ko-KR" altLang="en-US" sz="1600" dirty="0"/>
              <a:t>보드를 이용하여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제어한다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  </a:t>
            </a:r>
            <a:r>
              <a:rPr lang="en-US" altLang="ko-KR" sz="1600" dirty="0" smtClean="0"/>
              <a:t>GARMIN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  MCU</a:t>
            </a:r>
            <a:r>
              <a:rPr lang="ko-KR" altLang="en-US" sz="1600" dirty="0"/>
              <a:t>와 통신을  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* DSP </a:t>
            </a:r>
            <a:r>
              <a:rPr lang="ko-KR" altLang="en-US" sz="1600" dirty="0"/>
              <a:t>보드를 이용하여 영상을 </a:t>
            </a:r>
            <a:r>
              <a:rPr lang="ko-KR" altLang="en-US" sz="1600" dirty="0" smtClean="0"/>
              <a:t>처리하고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를 제어한다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ko-KR" altLang="en-US" sz="1600" dirty="0"/>
              <a:t>카메라 모듈을 활용하여 라인을 구분한다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 smtClean="0"/>
              <a:t>RPLIDAR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 smtClean="0"/>
              <a:t>MCU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통신을 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994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Bit Rate : 250kbps</a:t>
            </a:r>
            <a:r>
              <a:rPr lang="ko-KR" altLang="en-US" sz="2000" dirty="0" smtClean="0"/>
              <a:t>로 설정 후 </a:t>
            </a:r>
            <a:r>
              <a:rPr lang="en-US" altLang="ko-KR" sz="2000" dirty="0" smtClean="0"/>
              <a:t>run </a:t>
            </a:r>
            <a:r>
              <a:rPr lang="ko-KR" altLang="en-US" sz="2000" dirty="0" smtClean="0"/>
              <a:t>하였으나 동작하지 않음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-&gt; </a:t>
            </a:r>
            <a:r>
              <a:rPr lang="ko-KR" altLang="en-US" sz="2000" dirty="0" err="1" smtClean="0"/>
              <a:t>오실로스코프</a:t>
            </a:r>
            <a:r>
              <a:rPr lang="ko-KR" altLang="en-US" sz="2000" dirty="0" smtClean="0"/>
              <a:t> 파형 확인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주기 대략 </a:t>
            </a:r>
            <a:r>
              <a:rPr lang="en-US" altLang="ko-KR" sz="2000" dirty="0" smtClean="0"/>
              <a:t>8</a:t>
            </a:r>
            <a:r>
              <a:rPr lang="ko-KR" altLang="en-US" sz="2000" dirty="0" smtClean="0"/>
              <a:t>배 정도 차이 남</a:t>
            </a:r>
            <a:endParaRPr lang="en-US" altLang="ko-KR" sz="2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447800" y="3121588"/>
            <a:ext cx="4013200" cy="3359654"/>
            <a:chOff x="1524000" y="3121588"/>
            <a:chExt cx="4013200" cy="335965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7" t="6957" r="22980" b="5949"/>
            <a:stretch/>
          </p:blipFill>
          <p:spPr>
            <a:xfrm>
              <a:off x="1524000" y="3121588"/>
              <a:ext cx="4013200" cy="29887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9800" y="6111910"/>
              <a:ext cx="294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PC – USB2CAN(</a:t>
              </a:r>
              <a:r>
                <a:rPr lang="ko-KR" altLang="en-US" dirty="0" smtClean="0"/>
                <a:t>정상동작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044018" y="3121588"/>
            <a:ext cx="3999341" cy="3358049"/>
            <a:chOff x="6421718" y="3121588"/>
            <a:chExt cx="3999341" cy="33580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8" t="4083" r="16391" b="2652"/>
            <a:stretch/>
          </p:blipFill>
          <p:spPr>
            <a:xfrm>
              <a:off x="6421718" y="3121588"/>
              <a:ext cx="3999341" cy="298871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340600" y="6110305"/>
              <a:ext cx="275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FPGA – SPI2CAN(</a:t>
              </a:r>
              <a:r>
                <a:rPr lang="ko-KR" altLang="en-US" dirty="0" smtClean="0"/>
                <a:t>동작 </a:t>
              </a:r>
              <a:r>
                <a:rPr lang="en-US" altLang="ko-KR" dirty="0" smtClean="0"/>
                <a:t>X)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44950" y="4152384"/>
            <a:ext cx="168910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△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t : 0.654ms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387600" y="4330700"/>
            <a:ext cx="1524000" cy="1270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8674100" y="4342884"/>
            <a:ext cx="19304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99250" y="4151868"/>
            <a:ext cx="168910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△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t : 82us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267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281515"/>
            <a:ext cx="10434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49399" y="5067300"/>
            <a:ext cx="9232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Pmod</a:t>
            </a:r>
            <a:r>
              <a:rPr lang="en-US" altLang="ko-KR" dirty="0" smtClean="0"/>
              <a:t> CAN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IC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FFFF00"/>
                </a:solidFill>
              </a:rPr>
              <a:t>MCP25625 datasheet </a:t>
            </a:r>
            <a:r>
              <a:rPr lang="ko-KR" altLang="en-US" dirty="0" smtClean="0"/>
              <a:t>참조하여 </a:t>
            </a:r>
            <a:r>
              <a:rPr lang="en-US" altLang="ko-KR" dirty="0" smtClean="0"/>
              <a:t>Bit Rate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register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- CNF1(0x2A), CNF2(0x29), CNF3(0x28)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-&gt; register </a:t>
            </a:r>
            <a:r>
              <a:rPr lang="ko-KR" altLang="en-US" dirty="0" smtClean="0"/>
              <a:t>값을 변경하여 </a:t>
            </a:r>
            <a:r>
              <a:rPr lang="en-US" altLang="ko-KR" dirty="0" smtClean="0"/>
              <a:t>Bit Rate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250kbps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40kbps</a:t>
            </a:r>
            <a:r>
              <a:rPr lang="ko-KR" altLang="en-US" dirty="0" smtClean="0"/>
              <a:t>로 바꿔보았지만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오실로스코프</a:t>
            </a:r>
            <a:r>
              <a:rPr lang="ko-KR" altLang="en-US" dirty="0" smtClean="0"/>
              <a:t> 파형 변화 없음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646518" y="1933868"/>
            <a:ext cx="9300882" cy="3120731"/>
            <a:chOff x="2395818" y="1933868"/>
            <a:chExt cx="9300882" cy="3120731"/>
          </a:xfrm>
        </p:grpSpPr>
        <p:grpSp>
          <p:nvGrpSpPr>
            <p:cNvPr id="13" name="그룹 12"/>
            <p:cNvGrpSpPr/>
            <p:nvPr/>
          </p:nvGrpSpPr>
          <p:grpSpPr>
            <a:xfrm>
              <a:off x="2395818" y="1933868"/>
              <a:ext cx="6510681" cy="1349211"/>
              <a:chOff x="2162455" y="2139046"/>
              <a:chExt cx="7781925" cy="1795935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2455" y="2172856"/>
                <a:ext cx="7781925" cy="1762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400800" y="2139046"/>
                <a:ext cx="2134821" cy="490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FF0000"/>
                    </a:solidFill>
                  </a:rPr>
                  <a:t>대략 </a:t>
                </a:r>
                <a:r>
                  <a:rPr lang="en-US" altLang="ko-KR" b="1" dirty="0" smtClean="0">
                    <a:solidFill>
                      <a:srgbClr val="FF0000"/>
                    </a:solidFill>
                  </a:rPr>
                  <a:t>100bit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03" b="5113"/>
            <a:stretch/>
          </p:blipFill>
          <p:spPr bwMode="auto">
            <a:xfrm>
              <a:off x="2395818" y="3367528"/>
              <a:ext cx="6510681" cy="1687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86318" y="3558221"/>
              <a:ext cx="1034029" cy="39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1bit 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72176" y="4131269"/>
              <a:ext cx="2724524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Nominal Bit Time(NBT)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Nominal Bit Rate(NBR)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NBR = 1/NBT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11718" y="4673600"/>
              <a:ext cx="1172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1bit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주기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8304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코드에서 </a:t>
            </a:r>
            <a:r>
              <a:rPr lang="en-US" altLang="ko-KR" sz="2000" dirty="0" smtClean="0"/>
              <a:t>bit rate configure </a:t>
            </a:r>
            <a:r>
              <a:rPr lang="ko-KR" altLang="en-US" sz="2000" dirty="0" smtClean="0"/>
              <a:t>부분 분석</a:t>
            </a:r>
            <a:endParaRPr lang="en-US" altLang="ko-KR" sz="2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00" y="4779923"/>
            <a:ext cx="6705600" cy="20194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00" y="2583599"/>
            <a:ext cx="6705600" cy="207645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362200" y="3022600"/>
            <a:ext cx="228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75200" y="27813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Bit Rate configuration value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489200" y="4394200"/>
            <a:ext cx="261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229100" y="4597400"/>
            <a:ext cx="2019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921000" y="4597400"/>
            <a:ext cx="63500" cy="330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362200" y="6540500"/>
            <a:ext cx="4483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30450" y="4597400"/>
            <a:ext cx="1009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0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코드에서 </a:t>
            </a:r>
            <a:r>
              <a:rPr lang="en-US" altLang="ko-KR" sz="2000" dirty="0" smtClean="0"/>
              <a:t>bit configure </a:t>
            </a:r>
            <a:r>
              <a:rPr lang="ko-KR" altLang="en-US" sz="2000" dirty="0" smtClean="0"/>
              <a:t>부분 분석</a:t>
            </a:r>
            <a:endParaRPr lang="en-US" altLang="ko-KR" sz="2000" dirty="0" smtClean="0"/>
          </a:p>
        </p:txBody>
      </p:sp>
      <p:grpSp>
        <p:nvGrpSpPr>
          <p:cNvPr id="32" name="그룹 31"/>
          <p:cNvGrpSpPr/>
          <p:nvPr/>
        </p:nvGrpSpPr>
        <p:grpSpPr>
          <a:xfrm>
            <a:off x="1052793" y="2610101"/>
            <a:ext cx="10842623" cy="3896116"/>
            <a:chOff x="1052793" y="2610101"/>
            <a:chExt cx="10842623" cy="3896116"/>
          </a:xfrm>
        </p:grpSpPr>
        <p:grpSp>
          <p:nvGrpSpPr>
            <p:cNvPr id="29" name="그룹 28"/>
            <p:cNvGrpSpPr/>
            <p:nvPr/>
          </p:nvGrpSpPr>
          <p:grpSpPr>
            <a:xfrm>
              <a:off x="1052793" y="2610101"/>
              <a:ext cx="10842623" cy="3896116"/>
              <a:chOff x="1052793" y="2610101"/>
              <a:chExt cx="10842623" cy="389611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052793" y="2610101"/>
                <a:ext cx="5727700" cy="3896116"/>
                <a:chOff x="2546350" y="2475258"/>
                <a:chExt cx="5727700" cy="3896116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9050" y="3971074"/>
                  <a:ext cx="5715000" cy="2400300"/>
                </a:xfrm>
                <a:prstGeom prst="rect">
                  <a:avLst/>
                </a:prstGeom>
              </p:spPr>
            </p:pic>
            <p:grpSp>
              <p:nvGrpSpPr>
                <p:cNvPr id="17" name="그룹 16"/>
                <p:cNvGrpSpPr/>
                <p:nvPr/>
              </p:nvGrpSpPr>
              <p:grpSpPr>
                <a:xfrm>
                  <a:off x="2546350" y="2475258"/>
                  <a:ext cx="5715000" cy="2695966"/>
                  <a:chOff x="2559050" y="2475258"/>
                  <a:chExt cx="5715000" cy="2695966"/>
                </a:xfrm>
              </p:grpSpPr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9050" y="2781349"/>
                    <a:ext cx="527685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직선 연결선 7"/>
                  <p:cNvCxnSpPr/>
                  <p:nvPr/>
                </p:nvCxnSpPr>
                <p:spPr>
                  <a:xfrm>
                    <a:off x="2654300" y="3035300"/>
                    <a:ext cx="4610100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3689350" y="2493582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Base Address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416550" y="2493582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Offset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642100" y="2475258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Data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10" name="직선 화살표 연결선 9"/>
                  <p:cNvCxnSpPr/>
                  <p:nvPr/>
                </p:nvCxnSpPr>
                <p:spPr>
                  <a:xfrm flipH="1">
                    <a:off x="4381500" y="3035300"/>
                    <a:ext cx="1498600" cy="213592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" name="그룹 26"/>
              <p:cNvGrpSpPr/>
              <p:nvPr/>
            </p:nvGrpSpPr>
            <p:grpSpPr>
              <a:xfrm>
                <a:off x="1719543" y="2916192"/>
                <a:ext cx="10175873" cy="3568405"/>
                <a:chOff x="1719543" y="2916192"/>
                <a:chExt cx="10175873" cy="3568405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047" t="8092" r="2849" b="40864"/>
                <a:stretch/>
              </p:blipFill>
              <p:spPr>
                <a:xfrm>
                  <a:off x="7009091" y="4478659"/>
                  <a:ext cx="4886325" cy="2005938"/>
                </a:xfrm>
                <a:prstGeom prst="rect">
                  <a:avLst/>
                </a:prstGeom>
              </p:spPr>
            </p:pic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9091" y="2916192"/>
                  <a:ext cx="4886325" cy="1366069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9477653" y="3537460"/>
                  <a:ext cx="18186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 smtClean="0">
                      <a:solidFill>
                        <a:srgbClr val="FF0000"/>
                      </a:solidFill>
                    </a:rPr>
                    <a:t>Base Address</a:t>
                  </a:r>
                  <a:endParaRPr lang="ko-KR" altLang="en-US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3" name="직선 연결선 22"/>
                <p:cNvCxnSpPr/>
                <p:nvPr/>
              </p:nvCxnSpPr>
              <p:spPr>
                <a:xfrm>
                  <a:off x="1719543" y="5536245"/>
                  <a:ext cx="38227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/>
                <p:cNvCxnSpPr/>
                <p:nvPr/>
              </p:nvCxnSpPr>
              <p:spPr>
                <a:xfrm>
                  <a:off x="8475942" y="4055117"/>
                  <a:ext cx="896658" cy="125095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" name="직선 연결선 30"/>
            <p:cNvCxnSpPr/>
            <p:nvPr/>
          </p:nvCxnSpPr>
          <p:spPr>
            <a:xfrm>
              <a:off x="8178800" y="4055117"/>
              <a:ext cx="2349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82865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추후 과제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AXI LITE SPI </a:t>
            </a:r>
            <a:r>
              <a:rPr lang="ko-KR" altLang="en-US" sz="2000" dirty="0" smtClean="0"/>
              <a:t>레지스터 학습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CAN Mode </a:t>
            </a:r>
            <a:r>
              <a:rPr lang="ko-KR" altLang="en-US" sz="2000" dirty="0" smtClean="0"/>
              <a:t>확인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</a:t>
            </a:r>
            <a:r>
              <a:rPr lang="en-US" altLang="ko-KR" sz="2000" dirty="0" err="1" smtClean="0"/>
              <a:t>Petalinux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 작성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3950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en-US" altLang="ko-KR" dirty="0" smtClean="0">
                <a:latin typeface="맑은 고딕"/>
                <a:ea typeface="맑은 고딕"/>
              </a:rPr>
              <a:t>3</a:t>
            </a:r>
            <a:r>
              <a:rPr lang="ko-KR" altLang="en-US" dirty="0" smtClean="0">
                <a:latin typeface="맑은 고딕"/>
                <a:ea typeface="맑은 고딕"/>
              </a:rPr>
              <a:t>차 </a:t>
            </a:r>
            <a:r>
              <a:rPr lang="ko-KR" altLang="en-US" dirty="0" smtClean="0"/>
              <a:t>프로젝트 </a:t>
            </a:r>
            <a:r>
              <a:rPr lang="ko-KR" altLang="en-US" dirty="0"/>
              <a:t>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6085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</a:t>
            </a:r>
            <a:r>
              <a:rPr lang="en-US" altLang="ko-KR" dirty="0" smtClean="0"/>
              <a:t> 1</a:t>
            </a:r>
            <a:r>
              <a:rPr lang="ko-KR" altLang="en-US" dirty="0" smtClean="0"/>
              <a:t>주차 진행 상황 </a:t>
            </a:r>
            <a:r>
              <a:rPr lang="en-US" altLang="ko-KR" dirty="0"/>
              <a:t>– </a:t>
            </a:r>
            <a:r>
              <a:rPr lang="ko-KR" altLang="en-US" dirty="0" smtClean="0"/>
              <a:t>네트워크 구</a:t>
            </a:r>
            <a:r>
              <a:rPr lang="ko-KR" altLang="en-US" dirty="0"/>
              <a:t>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490" y="137782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="" xmlns:a16="http://schemas.microsoft.com/office/drawing/2014/main" id="{416A5A02-5ABA-4156-87B9-93D4407B0167}"/>
              </a:ext>
            </a:extLst>
          </p:cNvPr>
          <p:cNvSpPr/>
          <p:nvPr/>
        </p:nvSpPr>
        <p:spPr>
          <a:xfrm>
            <a:off x="1575470" y="3371227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USBtoCAN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="" xmlns:a16="http://schemas.microsoft.com/office/drawing/2014/main" id="{B4DEBDF1-8D80-41B5-AE62-B51AE1D4DB3F}"/>
              </a:ext>
            </a:extLst>
          </p:cNvPr>
          <p:cNvSpPr/>
          <p:nvPr/>
        </p:nvSpPr>
        <p:spPr>
          <a:xfrm>
            <a:off x="5212930" y="3161716"/>
            <a:ext cx="1765907" cy="132366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33CD0496-0346-4DC9-8B53-0936085391E6}"/>
              </a:ext>
            </a:extLst>
          </p:cNvPr>
          <p:cNvCxnSpPr>
            <a:cxnSpLocks/>
          </p:cNvCxnSpPr>
          <p:nvPr/>
        </p:nvCxnSpPr>
        <p:spPr>
          <a:xfrm flipH="1">
            <a:off x="7182860" y="3732613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A5684918-4B2A-42EB-8015-D29D9B512B8A}"/>
              </a:ext>
            </a:extLst>
          </p:cNvPr>
          <p:cNvCxnSpPr>
            <a:cxnSpLocks/>
          </p:cNvCxnSpPr>
          <p:nvPr/>
        </p:nvCxnSpPr>
        <p:spPr>
          <a:xfrm>
            <a:off x="7182859" y="3867768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6A8E544-F3C4-4C08-A6A9-CFEAB98653A9}"/>
              </a:ext>
            </a:extLst>
          </p:cNvPr>
          <p:cNvSpPr txBox="1"/>
          <p:nvPr/>
        </p:nvSpPr>
        <p:spPr>
          <a:xfrm>
            <a:off x="7844272" y="3906540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7D357539-97FD-4D07-AE24-524EA817A8E1}"/>
              </a:ext>
            </a:extLst>
          </p:cNvPr>
          <p:cNvSpPr/>
          <p:nvPr/>
        </p:nvSpPr>
        <p:spPr>
          <a:xfrm>
            <a:off x="1652616" y="2108381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13C4B82F-9555-4FC7-AFD8-72DDE2EE0B26}"/>
              </a:ext>
            </a:extLst>
          </p:cNvPr>
          <p:cNvSpPr/>
          <p:nvPr/>
        </p:nvSpPr>
        <p:spPr>
          <a:xfrm>
            <a:off x="1800253" y="5169937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RP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D4DCBBC-7455-45B3-876E-12F73D46AE56}"/>
              </a:ext>
            </a:extLst>
          </p:cNvPr>
          <p:cNvSpPr txBox="1"/>
          <p:nvPr/>
        </p:nvSpPr>
        <p:spPr>
          <a:xfrm>
            <a:off x="2927508" y="2177996"/>
            <a:ext cx="547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83645738-C772-49DB-A582-C63D850FCD4F}"/>
              </a:ext>
            </a:extLst>
          </p:cNvPr>
          <p:cNvCxnSpPr>
            <a:cxnSpLocks/>
          </p:cNvCxnSpPr>
          <p:nvPr/>
        </p:nvCxnSpPr>
        <p:spPr>
          <a:xfrm flipH="1">
            <a:off x="3099866" y="3699932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685C065B-D70C-438D-A37A-88124F8FF396}"/>
              </a:ext>
            </a:extLst>
          </p:cNvPr>
          <p:cNvCxnSpPr>
            <a:cxnSpLocks/>
          </p:cNvCxnSpPr>
          <p:nvPr/>
        </p:nvCxnSpPr>
        <p:spPr>
          <a:xfrm>
            <a:off x="3099865" y="3835087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9BDCD1-53F1-4B22-A0B2-E1FF2E90A36E}"/>
              </a:ext>
            </a:extLst>
          </p:cNvPr>
          <p:cNvSpPr txBox="1"/>
          <p:nvPr/>
        </p:nvSpPr>
        <p:spPr>
          <a:xfrm>
            <a:off x="3694808" y="3890303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7EB4742-71D9-470A-93FE-1EEBA3B1B566}"/>
              </a:ext>
            </a:extLst>
          </p:cNvPr>
          <p:cNvSpPr txBox="1"/>
          <p:nvPr/>
        </p:nvSpPr>
        <p:spPr>
          <a:xfrm>
            <a:off x="2395776" y="2846631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21090CF-1909-48D6-BF31-DF944BB03609}"/>
              </a:ext>
            </a:extLst>
          </p:cNvPr>
          <p:cNvSpPr txBox="1"/>
          <p:nvPr/>
        </p:nvSpPr>
        <p:spPr>
          <a:xfrm>
            <a:off x="2363765" y="4614855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144181" y="1663700"/>
            <a:ext cx="1803220" cy="2986443"/>
            <a:chOff x="9067981" y="1663700"/>
            <a:chExt cx="1803220" cy="2986443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928D0EFB-ED56-4AE6-A42C-DDF4AAC80A09}"/>
                </a:ext>
              </a:extLst>
            </p:cNvPr>
            <p:cNvSpPr/>
            <p:nvPr/>
          </p:nvSpPr>
          <p:spPr>
            <a:xfrm>
              <a:off x="920739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pmod</a:t>
              </a:r>
              <a:r>
                <a:rPr lang="en-US" altLang="ko-KR" dirty="0">
                  <a:solidFill>
                    <a:schemeClr val="bg1"/>
                  </a:solidFill>
                </a:rPr>
                <a:t> 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9FECC82B-8378-4DC2-A25D-18852582CB61}"/>
                </a:ext>
              </a:extLst>
            </p:cNvPr>
            <p:cNvSpPr/>
            <p:nvPr/>
          </p:nvSpPr>
          <p:spPr>
            <a:xfrm>
              <a:off x="931613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89586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007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0FB50FD-B077-4578-8CD0-D926A02D8EB4}"/>
                </a:ext>
              </a:extLst>
            </p:cNvPr>
            <p:cNvSpPr txBox="1"/>
            <p:nvPr/>
          </p:nvSpPr>
          <p:spPr>
            <a:xfrm>
              <a:off x="1010028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067981" y="1663700"/>
              <a:ext cx="1803220" cy="29864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320800" y="1873521"/>
            <a:ext cx="5781040" cy="27766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69854C6A-C815-438C-9F73-3C353252D42B}"/>
              </a:ext>
            </a:extLst>
          </p:cNvPr>
          <p:cNvCxnSpPr>
            <a:cxnSpLocks/>
          </p:cNvCxnSpPr>
          <p:nvPr/>
        </p:nvCxnSpPr>
        <p:spPr>
          <a:xfrm>
            <a:off x="2219552" y="2772570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9E63BEF5-4128-4CE7-8655-E15FBCA65F23}"/>
              </a:ext>
            </a:extLst>
          </p:cNvPr>
          <p:cNvCxnSpPr>
            <a:cxnSpLocks/>
          </p:cNvCxnSpPr>
          <p:nvPr/>
        </p:nvCxnSpPr>
        <p:spPr>
          <a:xfrm flipV="1">
            <a:off x="2363765" y="2772570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7975ADF3-AC47-4E31-BE1D-1A51EE7B8957}"/>
              </a:ext>
            </a:extLst>
          </p:cNvPr>
          <p:cNvCxnSpPr>
            <a:cxnSpLocks/>
          </p:cNvCxnSpPr>
          <p:nvPr/>
        </p:nvCxnSpPr>
        <p:spPr>
          <a:xfrm>
            <a:off x="2187541" y="4540794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A674770B-1E0F-4C13-85AF-4AF07737C800}"/>
              </a:ext>
            </a:extLst>
          </p:cNvPr>
          <p:cNvCxnSpPr>
            <a:cxnSpLocks/>
          </p:cNvCxnSpPr>
          <p:nvPr/>
        </p:nvCxnSpPr>
        <p:spPr>
          <a:xfrm flipV="1">
            <a:off x="2331754" y="4540794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이등변 삼각형 4"/>
          <p:cNvSpPr/>
          <p:nvPr/>
        </p:nvSpPr>
        <p:spPr>
          <a:xfrm>
            <a:off x="7355084" y="3084032"/>
            <a:ext cx="1591472" cy="1371959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80418"/>
            <a:ext cx="9905998" cy="596612"/>
          </a:xfrm>
        </p:spPr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•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 진행 상황 </a:t>
            </a:r>
            <a:r>
              <a:rPr lang="en-US" altLang="ko-KR" dirty="0" smtClean="0"/>
              <a:t>– </a:t>
            </a:r>
            <a:r>
              <a:rPr lang="ko-KR" altLang="en-US" dirty="0"/>
              <a:t>네트워크 구현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37810" y="1631436"/>
            <a:ext cx="4256599" cy="4508500"/>
            <a:chOff x="1837810" y="1631436"/>
            <a:chExt cx="4256599" cy="45085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7" name="모서리가 둥근 직사각형 56"/>
            <p:cNvSpPr/>
            <p:nvPr/>
          </p:nvSpPr>
          <p:spPr>
            <a:xfrm>
              <a:off x="2913017" y="1631436"/>
              <a:ext cx="3181392" cy="4508500"/>
            </a:xfrm>
            <a:prstGeom prst="roundRect">
              <a:avLst>
                <a:gd name="adj" fmla="val 60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837810" y="1631436"/>
              <a:ext cx="1384300" cy="45085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4400" b="1" dirty="0" smtClean="0">
                  <a:solidFill>
                    <a:schemeClr val="tx1">
                      <a:lumMod val="65000"/>
                    </a:schemeClr>
                  </a:solidFill>
                </a:rPr>
                <a:t>Nested Interrupt</a:t>
              </a:r>
              <a:endParaRPr lang="ko-KR" altLang="en-US" sz="4400" b="1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585891" y="1739685"/>
            <a:ext cx="4472872" cy="688030"/>
            <a:chOff x="1366523" y="3955230"/>
            <a:chExt cx="4753707" cy="84097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FACC21A8-AB8E-406F-B7FF-4A16FF9DEA2E}"/>
                </a:ext>
              </a:extLst>
            </p:cNvPr>
            <p:cNvSpPr/>
            <p:nvPr/>
          </p:nvSpPr>
          <p:spPr>
            <a:xfrm>
              <a:off x="1366523" y="3955230"/>
              <a:ext cx="1478047" cy="81440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</a:schemeClr>
                  </a:solidFill>
                </a:rPr>
                <a:t>LED</a:t>
              </a:r>
              <a:endParaRPr lang="ko-KR" alt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092C2A01-36CD-4722-B593-3B5E5E6F9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0218" y="4362431"/>
              <a:ext cx="2987879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51E62DCE-D08F-4C6C-B3D0-CF5C5B7E8DDA}"/>
                </a:ext>
              </a:extLst>
            </p:cNvPr>
            <p:cNvSpPr txBox="1"/>
            <p:nvPr/>
          </p:nvSpPr>
          <p:spPr>
            <a:xfrm>
              <a:off x="4561350" y="4344774"/>
              <a:ext cx="1558880" cy="451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PWM/GPIO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327404" y="5265606"/>
            <a:ext cx="5767413" cy="771843"/>
            <a:chOff x="2714071" y="5054929"/>
            <a:chExt cx="4521409" cy="81742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E229C420-7207-4672-8974-BB0362C60C9A}"/>
                </a:ext>
              </a:extLst>
            </p:cNvPr>
            <p:cNvSpPr/>
            <p:nvPr/>
          </p:nvSpPr>
          <p:spPr>
            <a:xfrm>
              <a:off x="2714071" y="5054929"/>
              <a:ext cx="1059043" cy="81440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</a:schemeClr>
                  </a:solidFill>
                </a:rPr>
                <a:t>MPU</a:t>
              </a: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</a:schemeClr>
                  </a:solidFill>
                </a:rPr>
                <a:t>9250</a:t>
              </a:r>
              <a:endParaRPr lang="ko-KR" alt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A59C7C20-0C47-460B-8AD6-EB48904C8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42203" y="5490319"/>
              <a:ext cx="3026496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43BE594-125C-4E2A-9D19-5593FED3605D}"/>
                </a:ext>
              </a:extLst>
            </p:cNvPr>
            <p:cNvSpPr txBox="1"/>
            <p:nvPr/>
          </p:nvSpPr>
          <p:spPr>
            <a:xfrm>
              <a:off x="6512554" y="5503018"/>
              <a:ext cx="72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327401" y="2198211"/>
            <a:ext cx="6642099" cy="3249783"/>
            <a:chOff x="1289952" y="2514249"/>
            <a:chExt cx="5801514" cy="2838512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="" xmlns:a16="http://schemas.microsoft.com/office/drawing/2014/main" id="{34492251-8D5D-44FA-81E0-B987D4A30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5383" y="4140172"/>
              <a:ext cx="850468" cy="6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1289952" y="2514249"/>
              <a:ext cx="5801514" cy="2838512"/>
              <a:chOff x="921652" y="2666649"/>
              <a:chExt cx="5801514" cy="2838512"/>
            </a:xfrm>
          </p:grpSpPr>
          <p:sp>
            <p:nvSpPr>
              <p:cNvPr id="54" name="다이아몬드 53">
                <a:extLst>
                  <a:ext uri="{FF2B5EF4-FFF2-40B4-BE49-F238E27FC236}">
                    <a16:creationId xmlns="" xmlns:a16="http://schemas.microsoft.com/office/drawing/2014/main" id="{70B08333-609C-435B-8359-32779FBFD385}"/>
                  </a:ext>
                </a:extLst>
              </p:cNvPr>
              <p:cNvSpPr/>
              <p:nvPr/>
            </p:nvSpPr>
            <p:spPr>
              <a:xfrm>
                <a:off x="4227094" y="3093683"/>
                <a:ext cx="2496072" cy="1978003"/>
              </a:xfrm>
              <a:prstGeom prst="diamon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MCU</a:t>
                </a:r>
              </a:p>
              <a:p>
                <a:pPr algn="ctr"/>
                <a:r>
                  <a:rPr lang="en-US" altLang="ko-KR" sz="1900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900" dirty="0" err="1" smtClean="0">
                    <a:solidFill>
                      <a:schemeClr val="bg1"/>
                    </a:solidFill>
                  </a:rPr>
                  <a:t>FreeRTOS</a:t>
                </a:r>
                <a:r>
                  <a:rPr lang="en-US" altLang="ko-KR" sz="1900" dirty="0">
                    <a:solidFill>
                      <a:schemeClr val="bg1"/>
                    </a:solidFill>
                  </a:rPr>
                  <a:t>)</a:t>
                </a:r>
                <a:endParaRPr lang="ko-KR" altLang="en-US" sz="1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="" xmlns:a16="http://schemas.microsoft.com/office/drawing/2014/main" id="{AF96633E-9C6F-4DFC-B4B1-F059FFDA5F66}"/>
                  </a:ext>
                </a:extLst>
              </p:cNvPr>
              <p:cNvSpPr/>
              <p:nvPr/>
            </p:nvSpPr>
            <p:spPr>
              <a:xfrm>
                <a:off x="1956293" y="3171741"/>
                <a:ext cx="127930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BLDC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모터</a:t>
                </a: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="" xmlns:a16="http://schemas.microsoft.com/office/drawing/2014/main" id="{4BB30E7C-0AC4-4299-ABB5-A4A1975181D0}"/>
                  </a:ext>
                </a:extLst>
              </p:cNvPr>
              <p:cNvSpPr/>
              <p:nvPr/>
            </p:nvSpPr>
            <p:spPr>
              <a:xfrm>
                <a:off x="921652" y="2666649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타이머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="" xmlns:a16="http://schemas.microsoft.com/office/drawing/2014/main" id="{4CF4FD83-0C8A-43D3-8620-C4DF1E139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083" y="3392611"/>
                <a:ext cx="1294550" cy="97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="" xmlns:a16="http://schemas.microsoft.com/office/drawing/2014/main" id="{84A76C3E-4989-4178-83AE-DB29B4D97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2955466"/>
                <a:ext cx="2899946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2DD88838-61BE-428F-AD52-1C84BC2B0F71}"/>
                  </a:ext>
                </a:extLst>
              </p:cNvPr>
              <p:cNvSpPr txBox="1"/>
              <p:nvPr/>
            </p:nvSpPr>
            <p:spPr>
              <a:xfrm>
                <a:off x="4381027" y="2952909"/>
                <a:ext cx="70080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N2HET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E6018AEE-5859-4AA8-BE74-A35E66E6DAAD}"/>
                  </a:ext>
                </a:extLst>
              </p:cNvPr>
              <p:cNvSpPr txBox="1"/>
              <p:nvPr/>
            </p:nvSpPr>
            <p:spPr>
              <a:xfrm>
                <a:off x="3948366" y="3393587"/>
                <a:ext cx="89128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="" xmlns:a16="http://schemas.microsoft.com/office/drawing/2014/main" id="{E18D61B2-2D31-499A-A306-0421136925E7}"/>
                  </a:ext>
                </a:extLst>
              </p:cNvPr>
              <p:cNvSpPr/>
              <p:nvPr/>
            </p:nvSpPr>
            <p:spPr>
              <a:xfrm>
                <a:off x="921652" y="3580846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디버깅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="" xmlns:a16="http://schemas.microsoft.com/office/drawing/2014/main" id="{F01EB6E1-1EF4-42EF-B3AF-35FAB9DDB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3819237"/>
                <a:ext cx="2018987" cy="2835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FDE228B4-7B57-4E1F-BC3B-B80B41530FEF}"/>
                  </a:ext>
                </a:extLst>
              </p:cNvPr>
              <p:cNvSpPr txBox="1"/>
              <p:nvPr/>
            </p:nvSpPr>
            <p:spPr>
              <a:xfrm>
                <a:off x="3712595" y="384759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SCI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="" xmlns:a16="http://schemas.microsoft.com/office/drawing/2014/main" id="{1034DDEB-C72C-43A2-9A80-E2776D9D5293}"/>
                  </a:ext>
                </a:extLst>
              </p:cNvPr>
              <p:cNvSpPr/>
              <p:nvPr/>
            </p:nvSpPr>
            <p:spPr>
              <a:xfrm>
                <a:off x="1990644" y="4018882"/>
                <a:ext cx="124495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RF</a:t>
                </a:r>
              </a:p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</a:rPr>
                  <a:t>송수신기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73B6B2F3-9211-4C9A-9EA7-E6D00374C1E5}"/>
                  </a:ext>
                </a:extLst>
              </p:cNvPr>
              <p:cNvSpPr txBox="1"/>
              <p:nvPr/>
            </p:nvSpPr>
            <p:spPr>
              <a:xfrm>
                <a:off x="3671727" y="4292572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eCAP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="" xmlns:a16="http://schemas.microsoft.com/office/drawing/2014/main" id="{15190B1E-5D61-4A4B-AFAE-DBF072183B90}"/>
                  </a:ext>
                </a:extLst>
              </p:cNvPr>
              <p:cNvSpPr/>
              <p:nvPr/>
            </p:nvSpPr>
            <p:spPr>
              <a:xfrm>
                <a:off x="921653" y="4498003"/>
                <a:ext cx="1099222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엔코더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="" xmlns:a16="http://schemas.microsoft.com/office/drawing/2014/main" id="{547AC443-50B2-48D9-AB75-854BED676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4752668"/>
                <a:ext cx="2439335" cy="34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3E5CEFA5-59E2-46AD-B87B-919DA6443781}"/>
                  </a:ext>
                </a:extLst>
              </p:cNvPr>
              <p:cNvSpPr txBox="1"/>
              <p:nvPr/>
            </p:nvSpPr>
            <p:spPr>
              <a:xfrm>
                <a:off x="4078058" y="475614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eQEP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="" xmlns:a16="http://schemas.microsoft.com/office/drawing/2014/main" id="{AC908526-4335-499F-9B0D-B8DFF5BBA24C}"/>
                  </a:ext>
                </a:extLst>
              </p:cNvPr>
              <p:cNvSpPr/>
              <p:nvPr/>
            </p:nvSpPr>
            <p:spPr>
              <a:xfrm>
                <a:off x="1990644" y="4931403"/>
                <a:ext cx="1244956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</a:rPr>
                  <a:t>서보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="" xmlns:a16="http://schemas.microsoft.com/office/drawing/2014/main" id="{5003C7D2-B5B4-432E-BBAD-62BAC038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083" y="5197474"/>
                <a:ext cx="173142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A1E12E6C-E62E-49DA-BD2B-AC6FFFEBE22B}"/>
                  </a:ext>
                </a:extLst>
              </p:cNvPr>
              <p:cNvSpPr txBox="1"/>
              <p:nvPr/>
            </p:nvSpPr>
            <p:spPr>
              <a:xfrm>
                <a:off x="4572251" y="5216589"/>
                <a:ext cx="8247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684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Jangho\Desktop\POWER_LED_구동_회로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7487" y="2028825"/>
            <a:ext cx="6615113" cy="4504394"/>
          </a:xfrm>
          <a:prstGeom prst="rect">
            <a:avLst/>
          </a:prstGeom>
          <a:noFill/>
        </p:spPr>
      </p:pic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 txBox="1">
            <a:spLocks/>
          </p:cNvSpPr>
          <p:nvPr/>
        </p:nvSpPr>
        <p:spPr>
          <a:xfrm>
            <a:off x="854031" y="422574"/>
            <a:ext cx="9905998" cy="1606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/>
              </a:rPr>
              <a:t>• </a:t>
            </a:r>
            <a:r>
              <a:rPr lang="ko-KR" altLang="en-US" sz="3900" dirty="0" smtClean="0"/>
              <a:t>프로젝트 진행 상황</a:t>
            </a:r>
            <a:r>
              <a:rPr lang="en-US" altLang="ko-KR" sz="3900" dirty="0" smtClean="0"/>
              <a:t>(1</a:t>
            </a:r>
            <a:r>
              <a:rPr lang="ko-KR" altLang="en-US" sz="3900" dirty="0" smtClean="0"/>
              <a:t>주차</a:t>
            </a:r>
            <a:r>
              <a:rPr lang="en-US" altLang="ko-KR" sz="3900" dirty="0" smtClean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- </a:t>
            </a:r>
            <a:r>
              <a:rPr lang="ko-KR" altLang="en-US" sz="3200" dirty="0" smtClean="0"/>
              <a:t>전원 </a:t>
            </a:r>
            <a:r>
              <a:rPr lang="ko-KR" altLang="en-US" sz="3200" dirty="0"/>
              <a:t>공급과 </a:t>
            </a:r>
            <a:r>
              <a:rPr lang="en-US" altLang="ko-KR" sz="3200" dirty="0"/>
              <a:t>LED </a:t>
            </a:r>
            <a:r>
              <a:rPr lang="ko-KR" altLang="en-US" sz="3200" dirty="0"/>
              <a:t>제어 회로 구상도</a:t>
            </a:r>
            <a:r>
              <a:rPr lang="en-US" altLang="ko-KR" sz="3200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4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413" y="114300"/>
            <a:ext cx="9905998" cy="1478570"/>
          </a:xfrm>
        </p:spPr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• </a:t>
            </a:r>
            <a:r>
              <a:rPr lang="ko-KR" altLang="en-US" dirty="0" smtClean="0"/>
              <a:t>프로젝트 진행상황 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) - RPLIDAR_UART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2787" y="1952625"/>
            <a:ext cx="5611813" cy="4295776"/>
          </a:xfrm>
        </p:spPr>
        <p:txBody>
          <a:bodyPr/>
          <a:lstStyle/>
          <a:p>
            <a:r>
              <a:rPr lang="en-US" altLang="ko-KR" dirty="0" smtClean="0"/>
              <a:t>UART </a:t>
            </a:r>
            <a:r>
              <a:rPr lang="ko-KR" altLang="en-US" dirty="0" smtClean="0"/>
              <a:t>를 이용하여 명령을 보내고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그에 따른 응답을 받아오고 있지만</a:t>
            </a:r>
            <a:r>
              <a:rPr lang="en-US" altLang="ko-KR" dirty="0" smtClean="0"/>
              <a:t>,</a:t>
            </a:r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>
                <a:solidFill>
                  <a:srgbClr val="FF0000"/>
                </a:solidFill>
              </a:rPr>
              <a:t>동기화 문제</a:t>
            </a:r>
            <a:r>
              <a:rPr lang="ko-KR" altLang="en-US" dirty="0" smtClean="0"/>
              <a:t>로 데이터를 제대로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읽지 못하고 있는 상황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en-US" altLang="ko-KR" dirty="0" smtClean="0"/>
              <a:t> HW, SW </a:t>
            </a:r>
            <a:r>
              <a:rPr lang="ko-KR" altLang="en-US" dirty="0" smtClean="0"/>
              <a:t>부분에서 동기화 문제를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해결할 방안을 모색 중</a:t>
            </a:r>
            <a:endParaRPr lang="en-US" altLang="ko-KR" dirty="0" smtClean="0"/>
          </a:p>
        </p:txBody>
      </p:sp>
      <p:pic>
        <p:nvPicPr>
          <p:cNvPr id="1026" name="Picture 2" descr="C:\Users\Jangho\Desktop\drive-download-20190613T040434Z-001\Screenshot from 2019-06-13 12-49-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1275" y="1847850"/>
            <a:ext cx="5353050" cy="43700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9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994EE9D-C8D6-40F4-8507-96910542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59" y="172930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어떻게 목적을 달성 할 것인가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E9791D3-74D1-465A-89C5-427016F5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26" y="1412876"/>
            <a:ext cx="10950574" cy="48482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MCU</a:t>
            </a:r>
            <a:endParaRPr lang="en-US" altLang="ko-K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en-US" altLang="ko-KR" sz="1600" dirty="0" err="1" smtClean="0"/>
              <a:t>Ecap</a:t>
            </a:r>
            <a:r>
              <a:rPr lang="ko-KR" altLang="en-US" sz="1600" dirty="0"/>
              <a:t>을 활용하여 </a:t>
            </a:r>
            <a:r>
              <a:rPr lang="en-US" altLang="ko-KR" sz="1600" dirty="0"/>
              <a:t>RF</a:t>
            </a:r>
            <a:r>
              <a:rPr lang="ko-KR" altLang="en-US" sz="1600" dirty="0"/>
              <a:t>송수신기로부터 값을 얻는다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PWM</a:t>
            </a:r>
            <a:r>
              <a:rPr lang="ko-KR" altLang="en-US" sz="1600" dirty="0" smtClean="0"/>
              <a:t>을 </a:t>
            </a:r>
            <a:r>
              <a:rPr lang="ko-KR" altLang="en-US" sz="1600" dirty="0"/>
              <a:t>이용하여  </a:t>
            </a:r>
            <a:r>
              <a:rPr lang="ko-KR" altLang="en-US" sz="1600" dirty="0" err="1"/>
              <a:t>서보</a:t>
            </a:r>
            <a:r>
              <a:rPr lang="ko-KR" altLang="en-US" sz="1600" dirty="0"/>
              <a:t> 모터와 </a:t>
            </a:r>
            <a:r>
              <a:rPr lang="en-US" altLang="ko-KR" sz="1600" dirty="0"/>
              <a:t>BLDC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PID</a:t>
            </a:r>
            <a:r>
              <a:rPr lang="ko-KR" altLang="en-US" sz="1600" dirty="0"/>
              <a:t>을 이용해 속도제어를 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en-US" altLang="ko-KR" sz="1600" dirty="0" err="1" smtClean="0"/>
              <a:t>eQEP</a:t>
            </a:r>
            <a:r>
              <a:rPr lang="ko-KR" altLang="en-US" sz="1600" dirty="0"/>
              <a:t>기능을 사용하여 속도를 측정한다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FPGA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I2C</a:t>
            </a:r>
            <a:r>
              <a:rPr lang="ko-KR" altLang="en-US" sz="1600" dirty="0"/>
              <a:t>를 이용해 </a:t>
            </a:r>
            <a:r>
              <a:rPr lang="en-US" altLang="ko-KR" sz="1600" dirty="0" smtClean="0"/>
              <a:t>GARMIN 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DSP</a:t>
            </a:r>
            <a:endParaRPr lang="en-US" altLang="ko-K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ko-KR" altLang="en-US" sz="1600" dirty="0" smtClean="0"/>
              <a:t>카메라를 </a:t>
            </a:r>
            <a:r>
              <a:rPr lang="ko-KR" altLang="en-US" sz="1600" dirty="0"/>
              <a:t>이용하여 라인을 구분한다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I2C</a:t>
            </a:r>
            <a:r>
              <a:rPr lang="ko-KR" altLang="en-US" sz="1600" dirty="0" smtClean="0"/>
              <a:t>를 이용해 </a:t>
            </a:r>
            <a:r>
              <a:rPr lang="en-US" altLang="ko-KR" sz="1600" dirty="0" smtClean="0"/>
              <a:t>RPLIDAR</a:t>
            </a:r>
            <a:r>
              <a:rPr lang="ko-KR" altLang="en-US" sz="1600" dirty="0" smtClean="0"/>
              <a:t>와 통신한다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보드 간 통신</a:t>
            </a:r>
            <a:endParaRPr lang="en-US" altLang="ko-KR" sz="16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MCU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FPGA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CAN </a:t>
            </a:r>
            <a:r>
              <a:rPr lang="ko-KR" altLang="en-US" sz="1600" dirty="0" smtClean="0"/>
              <a:t>통신한다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MCU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DSP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CAN </a:t>
            </a:r>
            <a:r>
              <a:rPr lang="ko-KR" altLang="en-US" sz="1600" dirty="0" smtClean="0"/>
              <a:t>통신한다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63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62" y="2354262"/>
            <a:ext cx="5021263" cy="3541714"/>
          </a:xfrm>
        </p:spPr>
        <p:txBody>
          <a:bodyPr/>
          <a:lstStyle/>
          <a:p>
            <a:r>
              <a:rPr lang="ko-KR" altLang="en-US" dirty="0" smtClean="0"/>
              <a:t>데이터가 밀려서 들어오는 경우가 많아서 의미 없는 값으로 해석됨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HW, SW </a:t>
            </a:r>
            <a:r>
              <a:rPr lang="ko-KR" altLang="en-US" dirty="0" smtClean="0"/>
              <a:t>부분에서 동기화 문제를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해결할 방안을 모색 중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 descr="C:\Users\Jangho\Desktop\drive-download-20190613T040434Z-001\Screenshot from 2019-06-13 12-49-5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6950" y="1619250"/>
            <a:ext cx="5778540" cy="4848225"/>
          </a:xfrm>
          <a:prstGeom prst="rect">
            <a:avLst/>
          </a:prstGeom>
          <a:noFill/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87413" y="11430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mtClean="0">
                <a:latin typeface="맑은 고딕"/>
                <a:ea typeface="맑은 고딕"/>
              </a:rPr>
              <a:t>• </a:t>
            </a:r>
            <a:r>
              <a:rPr lang="ko-KR" altLang="en-US" smtClean="0"/>
              <a:t>프로젝트 진행상황 </a:t>
            </a:r>
            <a:r>
              <a:rPr lang="en-US" altLang="ko-KR" smtClean="0"/>
              <a:t>(1</a:t>
            </a:r>
            <a:r>
              <a:rPr lang="ko-KR" altLang="en-US" smtClean="0"/>
              <a:t>주차</a:t>
            </a:r>
            <a:r>
              <a:rPr lang="en-US" altLang="ko-KR" smtClean="0"/>
              <a:t>) - RPLIDAR_UART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3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xmlns="" id="{39B8A095-1EB5-4799-BEDE-33F40ABAFCA0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FF9B2FA-B121-456A-8527-A676EEF2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65454" y="1454181"/>
            <a:ext cx="3965544" cy="5287392"/>
          </a:xfrm>
          <a:prstGeom prst="rect">
            <a:avLst/>
          </a:prstGeom>
        </p:spPr>
      </p:pic>
      <p:sp>
        <p:nvSpPr>
          <p:cNvPr id="13" name="TextShape 1">
            <a:extLst>
              <a:ext uri="{FF2B5EF4-FFF2-40B4-BE49-F238E27FC236}">
                <a16:creationId xmlns:a16="http://schemas.microsoft.com/office/drawing/2014/main" xmlns="" id="{77F837A1-8511-4D91-806C-6CE3E5810730}"/>
              </a:ext>
            </a:extLst>
          </p:cNvPr>
          <p:cNvSpPr txBox="1"/>
          <p:nvPr/>
        </p:nvSpPr>
        <p:spPr>
          <a:xfrm>
            <a:off x="6785683" y="2115104"/>
            <a:ext cx="4435692" cy="20396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-PC</a:t>
            </a: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-TMS570LC43xx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개발 보드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-Rf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송수신기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-Garmin lidar</a:t>
            </a: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모듈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7280835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xmlns="" id="{39B8A095-1EB5-4799-BEDE-33F40ABAFCA0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xmlns="" id="{77F837A1-8511-4D91-806C-6CE3E5810730}"/>
              </a:ext>
            </a:extLst>
          </p:cNvPr>
          <p:cNvSpPr txBox="1"/>
          <p:nvPr/>
        </p:nvSpPr>
        <p:spPr>
          <a:xfrm>
            <a:off x="8395501" y="2069987"/>
            <a:ext cx="3695886" cy="20396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-Window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용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CCS</a:t>
            </a: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모듈을 테스트 하기 위한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window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전용 프로그램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(usb2can)</a:t>
            </a: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A33AB91-3BB5-4303-9673-E47AA8A3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20" y="1615147"/>
            <a:ext cx="6942338" cy="44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75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3965A13-620E-4961-896A-37049E31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843867"/>
            <a:ext cx="7471263" cy="4209270"/>
          </a:xfrm>
          <a:prstGeom prst="rect">
            <a:avLst/>
          </a:prstGeom>
        </p:spPr>
      </p:pic>
      <p:sp>
        <p:nvSpPr>
          <p:cNvPr id="9" name="TextShape 1">
            <a:extLst>
              <a:ext uri="{FF2B5EF4-FFF2-40B4-BE49-F238E27FC236}">
                <a16:creationId xmlns:a16="http://schemas.microsoft.com/office/drawing/2014/main" xmlns="" id="{39B8A095-1EB5-4799-BEDE-33F40ABAFCA0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무선 송수신기로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400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bldc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servo motor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구동하기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2C5B5462-40C1-4333-97EA-188EBA80716E}"/>
              </a:ext>
            </a:extLst>
          </p:cNvPr>
          <p:cNvCxnSpPr/>
          <p:nvPr/>
        </p:nvCxnSpPr>
        <p:spPr>
          <a:xfrm>
            <a:off x="4582160" y="3779520"/>
            <a:ext cx="101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xmlns="" id="{4A604310-3A4A-4315-A3DA-1D7C0C6D6676}"/>
              </a:ext>
            </a:extLst>
          </p:cNvPr>
          <p:cNvSpPr/>
          <p:nvPr/>
        </p:nvSpPr>
        <p:spPr>
          <a:xfrm>
            <a:off x="8036560" y="4368800"/>
            <a:ext cx="650240" cy="1200328"/>
          </a:xfrm>
          <a:prstGeom prst="rightBrace">
            <a:avLst>
              <a:gd name="adj1" fmla="val 8333"/>
              <a:gd name="adj2" fmla="val 5206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F2D6133-2B90-44E7-9AFA-F8206CC90B78}"/>
              </a:ext>
            </a:extLst>
          </p:cNvPr>
          <p:cNvSpPr txBox="1"/>
          <p:nvPr/>
        </p:nvSpPr>
        <p:spPr>
          <a:xfrm>
            <a:off x="5598160" y="3588584"/>
            <a:ext cx="525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Task</a:t>
            </a:r>
            <a:r>
              <a:rPr lang="ko-KR" altLang="en-US" sz="1400" dirty="0">
                <a:solidFill>
                  <a:srgbClr val="FF0000"/>
                </a:solidFill>
              </a:rPr>
              <a:t> 수행을 보장하기 위한 </a:t>
            </a:r>
            <a:r>
              <a:rPr lang="ko-KR" altLang="en-US" sz="1400" dirty="0" err="1">
                <a:solidFill>
                  <a:srgbClr val="FF0000"/>
                </a:solidFill>
              </a:rPr>
              <a:t>세마포어</a:t>
            </a:r>
            <a:r>
              <a:rPr lang="ko-KR" altLang="en-US" sz="1400" dirty="0">
                <a:solidFill>
                  <a:srgbClr val="FF0000"/>
                </a:solidFill>
              </a:rPr>
              <a:t> 생성함수 만들기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A768AE5C-3C44-4DFD-9916-B7D726150443}"/>
              </a:ext>
            </a:extLst>
          </p:cNvPr>
          <p:cNvCxnSpPr/>
          <p:nvPr/>
        </p:nvCxnSpPr>
        <p:spPr>
          <a:xfrm>
            <a:off x="3769360" y="3948502"/>
            <a:ext cx="101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4E6BCFD-239B-4DE9-8574-8188573DA78D}"/>
              </a:ext>
            </a:extLst>
          </p:cNvPr>
          <p:cNvSpPr txBox="1"/>
          <p:nvPr/>
        </p:nvSpPr>
        <p:spPr>
          <a:xfrm>
            <a:off x="4785360" y="3831670"/>
            <a:ext cx="525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세마포어</a:t>
            </a:r>
            <a:r>
              <a:rPr lang="ko-KR" altLang="en-US" sz="1400" dirty="0">
                <a:solidFill>
                  <a:srgbClr val="FF0000"/>
                </a:solidFill>
              </a:rPr>
              <a:t> 초기화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3101B4C-D5EE-4F45-958B-094429EE8A1A}"/>
              </a:ext>
            </a:extLst>
          </p:cNvPr>
          <p:cNvSpPr txBox="1"/>
          <p:nvPr/>
        </p:nvSpPr>
        <p:spPr>
          <a:xfrm>
            <a:off x="8767298" y="4261395"/>
            <a:ext cx="315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F0000"/>
                </a:solidFill>
              </a:rPr>
              <a:t>Bldc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>
                <a:solidFill>
                  <a:srgbClr val="FF0000"/>
                </a:solidFill>
              </a:rPr>
              <a:t>모터와 </a:t>
            </a:r>
            <a:r>
              <a:rPr lang="en-US" altLang="ko-KR" sz="2400" dirty="0">
                <a:solidFill>
                  <a:srgbClr val="FF0000"/>
                </a:solidFill>
              </a:rPr>
              <a:t>Servo </a:t>
            </a:r>
            <a:r>
              <a:rPr lang="ko-KR" altLang="en-US" sz="2400" dirty="0">
                <a:solidFill>
                  <a:srgbClr val="FF0000"/>
                </a:solidFill>
              </a:rPr>
              <a:t>모터를 제어하기 위한 </a:t>
            </a:r>
            <a:r>
              <a:rPr lang="en-US" altLang="ko-KR" sz="2400" dirty="0">
                <a:solidFill>
                  <a:srgbClr val="FF0000"/>
                </a:solidFill>
              </a:rPr>
              <a:t>2</a:t>
            </a:r>
            <a:r>
              <a:rPr lang="ko-KR" altLang="en-US" sz="2400" dirty="0">
                <a:solidFill>
                  <a:srgbClr val="FF0000"/>
                </a:solidFill>
              </a:rPr>
              <a:t>개의 테스트 생성</a:t>
            </a:r>
          </a:p>
        </p:txBody>
      </p:sp>
    </p:spTree>
    <p:extLst>
      <p:ext uri="{BB962C8B-B14F-4D97-AF65-F5344CB8AC3E}">
        <p14:creationId xmlns:p14="http://schemas.microsoft.com/office/powerpoint/2010/main" val="3943640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Shape 1">
            <a:extLst>
              <a:ext uri="{FF2B5EF4-FFF2-40B4-BE49-F238E27FC236}">
                <a16:creationId xmlns:a16="http://schemas.microsoft.com/office/drawing/2014/main" xmlns="" id="{CC6A9752-B5E9-4E95-B823-905DFBD2490D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D01B6C4-C26C-43C6-B865-B279AE83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83" y="1315371"/>
            <a:ext cx="7548336" cy="540512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xmlns="" id="{E0D73040-3D44-41EB-8564-DDE30DD1A818}"/>
              </a:ext>
            </a:extLst>
          </p:cNvPr>
          <p:cNvCxnSpPr>
            <a:cxnSpLocks/>
          </p:cNvCxnSpPr>
          <p:nvPr/>
        </p:nvCxnSpPr>
        <p:spPr>
          <a:xfrm>
            <a:off x="6005576" y="1398405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F05E639-67EF-4E2A-9A8C-1192890946DD}"/>
              </a:ext>
            </a:extLst>
          </p:cNvPr>
          <p:cNvSpPr txBox="1"/>
          <p:nvPr/>
        </p:nvSpPr>
        <p:spPr>
          <a:xfrm>
            <a:off x="6968002" y="1151595"/>
            <a:ext cx="443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Ecap-bldc</a:t>
            </a:r>
            <a:r>
              <a:rPr lang="en-US" altLang="ko-KR" dirty="0">
                <a:solidFill>
                  <a:srgbClr val="FF0000"/>
                </a:solidFill>
              </a:rPr>
              <a:t> motor control </a:t>
            </a:r>
            <a:r>
              <a:rPr lang="ko-KR" altLang="en-US" dirty="0">
                <a:solidFill>
                  <a:srgbClr val="FF0000"/>
                </a:solidFill>
              </a:rPr>
              <a:t>하기위한</a:t>
            </a:r>
            <a:r>
              <a:rPr lang="en-US" altLang="ko-KR" dirty="0">
                <a:solidFill>
                  <a:srgbClr val="FF0000"/>
                </a:solidFill>
              </a:rPr>
              <a:t> Task1 </a:t>
            </a:r>
            <a:r>
              <a:rPr lang="ko-KR" altLang="en-US" dirty="0">
                <a:solidFill>
                  <a:srgbClr val="FF0000"/>
                </a:solidFill>
              </a:rPr>
              <a:t>정의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F5EA8C79-50CC-4992-8EBC-C19915B88A28}"/>
              </a:ext>
            </a:extLst>
          </p:cNvPr>
          <p:cNvCxnSpPr>
            <a:cxnSpLocks/>
          </p:cNvCxnSpPr>
          <p:nvPr/>
        </p:nvCxnSpPr>
        <p:spPr>
          <a:xfrm>
            <a:off x="5597188" y="2342814"/>
            <a:ext cx="18022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87E84A-D1D7-40A4-9384-66A375C46A95}"/>
              </a:ext>
            </a:extLst>
          </p:cNvPr>
          <p:cNvSpPr txBox="1"/>
          <p:nvPr/>
        </p:nvSpPr>
        <p:spPr>
          <a:xfrm>
            <a:off x="7416800" y="2151636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듀티를</a:t>
            </a:r>
            <a:r>
              <a:rPr lang="ko-KR" altLang="en-US" dirty="0">
                <a:solidFill>
                  <a:srgbClr val="FF0000"/>
                </a:solidFill>
              </a:rPr>
              <a:t> 이용하여 </a:t>
            </a:r>
            <a:r>
              <a:rPr lang="en-US" altLang="ko-KR" dirty="0">
                <a:solidFill>
                  <a:srgbClr val="FF0000"/>
                </a:solidFill>
              </a:rPr>
              <a:t>throttle </a:t>
            </a:r>
            <a:r>
              <a:rPr lang="ko-KR" altLang="en-US" dirty="0">
                <a:solidFill>
                  <a:srgbClr val="FF0000"/>
                </a:solidFill>
              </a:rPr>
              <a:t>값 설정 </a:t>
            </a: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xmlns="" id="{E9EC73DE-686E-4961-A75A-E1187FEEDB0A}"/>
              </a:ext>
            </a:extLst>
          </p:cNvPr>
          <p:cNvSpPr/>
          <p:nvPr/>
        </p:nvSpPr>
        <p:spPr>
          <a:xfrm>
            <a:off x="8189059" y="3151677"/>
            <a:ext cx="1137920" cy="2751973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5386F35-6D94-47F1-9E6F-B94EAE1A931F}"/>
              </a:ext>
            </a:extLst>
          </p:cNvPr>
          <p:cNvSpPr txBox="1"/>
          <p:nvPr/>
        </p:nvSpPr>
        <p:spPr>
          <a:xfrm>
            <a:off x="9398000" y="4017931"/>
            <a:ext cx="262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차량이 전진 후진 관련 </a:t>
            </a:r>
            <a:r>
              <a:rPr lang="en-US" altLang="ko-KR" sz="2400" dirty="0">
                <a:solidFill>
                  <a:srgbClr val="FF0000"/>
                </a:solidFill>
              </a:rPr>
              <a:t>PWM </a:t>
            </a:r>
            <a:r>
              <a:rPr lang="ko-KR" altLang="en-US" sz="2400" dirty="0">
                <a:solidFill>
                  <a:srgbClr val="FF0000"/>
                </a:solidFill>
              </a:rPr>
              <a:t>주기 정의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41FD3B75-978B-4EB7-92BC-CA978837AFB1}"/>
              </a:ext>
            </a:extLst>
          </p:cNvPr>
          <p:cNvCxnSpPr>
            <a:cxnSpLocks/>
          </p:cNvCxnSpPr>
          <p:nvPr/>
        </p:nvCxnSpPr>
        <p:spPr>
          <a:xfrm>
            <a:off x="5010443" y="6232811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4A976CE-9690-4480-B52E-2B744D3CCFF2}"/>
              </a:ext>
            </a:extLst>
          </p:cNvPr>
          <p:cNvSpPr txBox="1"/>
          <p:nvPr/>
        </p:nvSpPr>
        <p:spPr>
          <a:xfrm>
            <a:off x="5995963" y="6052513"/>
            <a:ext cx="167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Semaphore </a:t>
            </a:r>
            <a:r>
              <a:rPr lang="ko-KR" altLang="en-US" sz="1400" dirty="0">
                <a:solidFill>
                  <a:srgbClr val="FF0000"/>
                </a:solidFill>
              </a:rPr>
              <a:t>해제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6C69E28F-8A49-452A-B644-1494E5F51D79}"/>
              </a:ext>
            </a:extLst>
          </p:cNvPr>
          <p:cNvCxnSpPr>
            <a:cxnSpLocks/>
          </p:cNvCxnSpPr>
          <p:nvPr/>
        </p:nvCxnSpPr>
        <p:spPr>
          <a:xfrm>
            <a:off x="3705899" y="6360290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4C75E13-ADDA-4A7D-BCF1-58DCE0F54675}"/>
              </a:ext>
            </a:extLst>
          </p:cNvPr>
          <p:cNvSpPr txBox="1"/>
          <p:nvPr/>
        </p:nvSpPr>
        <p:spPr>
          <a:xfrm>
            <a:off x="4691419" y="6280300"/>
            <a:ext cx="18069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다음 턴에 </a:t>
            </a:r>
            <a:r>
              <a:rPr lang="en-US" altLang="ko-KR" sz="1100" dirty="0">
                <a:solidFill>
                  <a:srgbClr val="FF0000"/>
                </a:solidFill>
              </a:rPr>
              <a:t>task1</a:t>
            </a:r>
            <a:r>
              <a:rPr lang="ko-KR" altLang="en-US" sz="1100" dirty="0">
                <a:solidFill>
                  <a:srgbClr val="FF0000"/>
                </a:solidFill>
              </a:rPr>
              <a:t>이 동작하기까지의 지연 시간</a:t>
            </a:r>
          </a:p>
        </p:txBody>
      </p:sp>
    </p:spTree>
    <p:extLst>
      <p:ext uri="{BB962C8B-B14F-4D97-AF65-F5344CB8AC3E}">
        <p14:creationId xmlns:p14="http://schemas.microsoft.com/office/powerpoint/2010/main" val="39793920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Shape 1">
            <a:extLst>
              <a:ext uri="{FF2B5EF4-FFF2-40B4-BE49-F238E27FC236}">
                <a16:creationId xmlns:a16="http://schemas.microsoft.com/office/drawing/2014/main" xmlns="" id="{E64E0D10-A97B-4B8C-97A5-9F575F91445F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477C41B-CF4E-46CB-A60D-0D68E6B0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4" y="1198484"/>
            <a:ext cx="7540347" cy="552200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7D5BB1DA-23DC-4483-880D-063CBD0EE962}"/>
              </a:ext>
            </a:extLst>
          </p:cNvPr>
          <p:cNvCxnSpPr>
            <a:cxnSpLocks/>
          </p:cNvCxnSpPr>
          <p:nvPr/>
        </p:nvCxnSpPr>
        <p:spPr>
          <a:xfrm>
            <a:off x="4602904" y="1352514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2DF970-F535-4EAB-8929-C2C7B916D6B6}"/>
              </a:ext>
            </a:extLst>
          </p:cNvPr>
          <p:cNvSpPr txBox="1"/>
          <p:nvPr/>
        </p:nvSpPr>
        <p:spPr>
          <a:xfrm>
            <a:off x="5588424" y="1161614"/>
            <a:ext cx="45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-servo motor control </a:t>
            </a:r>
            <a:r>
              <a:rPr lang="ko-KR" altLang="en-US" dirty="0">
                <a:solidFill>
                  <a:srgbClr val="FF0000"/>
                </a:solidFill>
              </a:rPr>
              <a:t>하기위한</a:t>
            </a:r>
            <a:r>
              <a:rPr lang="en-US" altLang="ko-KR" dirty="0">
                <a:solidFill>
                  <a:srgbClr val="FF0000"/>
                </a:solidFill>
              </a:rPr>
              <a:t> Task2 </a:t>
            </a:r>
            <a:r>
              <a:rPr lang="ko-KR" altLang="en-US" dirty="0">
                <a:solidFill>
                  <a:srgbClr val="FF0000"/>
                </a:solidFill>
              </a:rPr>
              <a:t>정의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ACFC5189-7EC4-41B7-A459-C22F259C6A68}"/>
              </a:ext>
            </a:extLst>
          </p:cNvPr>
          <p:cNvCxnSpPr>
            <a:cxnSpLocks/>
          </p:cNvCxnSpPr>
          <p:nvPr/>
        </p:nvCxnSpPr>
        <p:spPr>
          <a:xfrm>
            <a:off x="5914878" y="2615095"/>
            <a:ext cx="18022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415A9FB-ACE6-4D77-BD58-A7F9ACC5795C}"/>
              </a:ext>
            </a:extLst>
          </p:cNvPr>
          <p:cNvSpPr txBox="1"/>
          <p:nvPr/>
        </p:nvSpPr>
        <p:spPr>
          <a:xfrm>
            <a:off x="7734490" y="2423917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듀티를</a:t>
            </a:r>
            <a:r>
              <a:rPr lang="ko-KR" altLang="en-US" dirty="0">
                <a:solidFill>
                  <a:srgbClr val="FF0000"/>
                </a:solidFill>
              </a:rPr>
              <a:t> 이용하여 </a:t>
            </a:r>
            <a:r>
              <a:rPr lang="en-US" altLang="ko-KR" dirty="0">
                <a:solidFill>
                  <a:srgbClr val="FF0000"/>
                </a:solidFill>
              </a:rPr>
              <a:t>rudder </a:t>
            </a:r>
            <a:r>
              <a:rPr lang="ko-KR" altLang="en-US" dirty="0">
                <a:solidFill>
                  <a:srgbClr val="FF0000"/>
                </a:solidFill>
              </a:rPr>
              <a:t>값 설정 </a:t>
            </a:r>
          </a:p>
        </p:txBody>
      </p: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xmlns="" id="{1CB80F44-1AA6-493B-AF8F-B4720587C301}"/>
              </a:ext>
            </a:extLst>
          </p:cNvPr>
          <p:cNvSpPr/>
          <p:nvPr/>
        </p:nvSpPr>
        <p:spPr>
          <a:xfrm>
            <a:off x="6484547" y="3576303"/>
            <a:ext cx="1137920" cy="2327348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09B259F-B1FC-4A15-9E8A-F2D3D39E0C25}"/>
              </a:ext>
            </a:extLst>
          </p:cNvPr>
          <p:cNvSpPr txBox="1"/>
          <p:nvPr/>
        </p:nvSpPr>
        <p:spPr>
          <a:xfrm>
            <a:off x="7717173" y="4341372"/>
            <a:ext cx="2811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</a:rPr>
              <a:t>차량의 </a:t>
            </a:r>
            <a:r>
              <a:rPr lang="ko-KR" altLang="en-US" sz="2400" dirty="0" err="1">
                <a:solidFill>
                  <a:srgbClr val="FF0000"/>
                </a:solidFill>
              </a:rPr>
              <a:t>조향부</a:t>
            </a:r>
            <a:r>
              <a:rPr lang="ko-KR" altLang="en-US" sz="2400" dirty="0">
                <a:solidFill>
                  <a:srgbClr val="FF0000"/>
                </a:solidFill>
              </a:rPr>
              <a:t> 관련 </a:t>
            </a:r>
            <a:r>
              <a:rPr lang="en-US" altLang="ko-KR" sz="2400" dirty="0">
                <a:solidFill>
                  <a:srgbClr val="FF0000"/>
                </a:solidFill>
              </a:rPr>
              <a:t>PWM </a:t>
            </a:r>
            <a:r>
              <a:rPr lang="ko-KR" altLang="en-US" sz="2400" dirty="0">
                <a:solidFill>
                  <a:srgbClr val="FF0000"/>
                </a:solidFill>
              </a:rPr>
              <a:t>주기 정의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EDA565E-241C-4BAC-9866-521B662F12A2}"/>
              </a:ext>
            </a:extLst>
          </p:cNvPr>
          <p:cNvCxnSpPr>
            <a:cxnSpLocks/>
          </p:cNvCxnSpPr>
          <p:nvPr/>
        </p:nvCxnSpPr>
        <p:spPr>
          <a:xfrm>
            <a:off x="4815527" y="3344544"/>
            <a:ext cx="24907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FC4A9BC-0977-4460-B19E-71337365A1E4}"/>
              </a:ext>
            </a:extLst>
          </p:cNvPr>
          <p:cNvSpPr txBox="1"/>
          <p:nvPr/>
        </p:nvSpPr>
        <p:spPr>
          <a:xfrm>
            <a:off x="7350372" y="3133949"/>
            <a:ext cx="3542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Ecap</a:t>
            </a:r>
            <a:r>
              <a:rPr lang="en-US" altLang="ko-KR" sz="1400" dirty="0">
                <a:solidFill>
                  <a:srgbClr val="FF0000"/>
                </a:solidFill>
              </a:rPr>
              <a:t> low data </a:t>
            </a:r>
            <a:r>
              <a:rPr lang="ko-KR" altLang="en-US" sz="1400" dirty="0">
                <a:solidFill>
                  <a:srgbClr val="FF0000"/>
                </a:solidFill>
              </a:rPr>
              <a:t>값과 </a:t>
            </a:r>
            <a:r>
              <a:rPr lang="ko-KR" altLang="en-US" sz="1400" dirty="0" err="1">
                <a:solidFill>
                  <a:srgbClr val="FF0000"/>
                </a:solidFill>
              </a:rPr>
              <a:t>실차에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장착시</a:t>
            </a:r>
            <a:r>
              <a:rPr lang="ko-KR" altLang="en-US" sz="1400" dirty="0">
                <a:solidFill>
                  <a:srgbClr val="FF0000"/>
                </a:solidFill>
              </a:rPr>
              <a:t> 방향이 반대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좌 우 방향 맞추기 위함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99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B49B0A4-8152-479E-A213-4412884D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88" y="1420425"/>
            <a:ext cx="5122688" cy="5300065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xmlns="" id="{47FB1745-A4DD-4D17-AC82-8CDDB8163005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B148404B-4323-4965-A689-E2FB6909670A}"/>
              </a:ext>
            </a:extLst>
          </p:cNvPr>
          <p:cNvCxnSpPr>
            <a:cxnSpLocks/>
          </p:cNvCxnSpPr>
          <p:nvPr/>
        </p:nvCxnSpPr>
        <p:spPr>
          <a:xfrm>
            <a:off x="4256675" y="1611325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AC9E8-DF41-417B-B29C-368F932EF27E}"/>
              </a:ext>
            </a:extLst>
          </p:cNvPr>
          <p:cNvSpPr txBox="1"/>
          <p:nvPr/>
        </p:nvSpPr>
        <p:spPr>
          <a:xfrm>
            <a:off x="5242195" y="1420425"/>
            <a:ext cx="45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한번에 초기화를 하기 위한 초기화 함수</a:t>
            </a:r>
          </a:p>
        </p:txBody>
      </p:sp>
      <p:sp>
        <p:nvSpPr>
          <p:cNvPr id="4" name="오른쪽 중괄호 3">
            <a:extLst>
              <a:ext uri="{FF2B5EF4-FFF2-40B4-BE49-F238E27FC236}">
                <a16:creationId xmlns:a16="http://schemas.microsoft.com/office/drawing/2014/main" xmlns="" id="{9485A8C6-3ED3-4384-9A9F-E38067E24F87}"/>
              </a:ext>
            </a:extLst>
          </p:cNvPr>
          <p:cNvSpPr/>
          <p:nvPr/>
        </p:nvSpPr>
        <p:spPr>
          <a:xfrm>
            <a:off x="5717219" y="3826276"/>
            <a:ext cx="378781" cy="2716567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FBD97E-1C35-4D3A-B49B-F9BA62091155}"/>
              </a:ext>
            </a:extLst>
          </p:cNvPr>
          <p:cNvSpPr txBox="1"/>
          <p:nvPr/>
        </p:nvSpPr>
        <p:spPr>
          <a:xfrm>
            <a:off x="6175899" y="4769060"/>
            <a:ext cx="450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F0000"/>
                </a:solidFill>
              </a:rPr>
              <a:t>Bldc</a:t>
            </a:r>
            <a:r>
              <a:rPr lang="en-US" altLang="ko-KR" sz="2400" dirty="0">
                <a:solidFill>
                  <a:srgbClr val="FF0000"/>
                </a:solidFill>
              </a:rPr>
              <a:t> motor </a:t>
            </a:r>
            <a:r>
              <a:rPr lang="ko-KR" altLang="en-US" sz="2400" dirty="0">
                <a:solidFill>
                  <a:srgbClr val="FF0000"/>
                </a:solidFill>
              </a:rPr>
              <a:t>변속기 특성에 따른 후진을 하기위한 구현 함수</a:t>
            </a:r>
          </a:p>
        </p:txBody>
      </p:sp>
    </p:spTree>
    <p:extLst>
      <p:ext uri="{BB962C8B-B14F-4D97-AF65-F5344CB8AC3E}">
        <p14:creationId xmlns:p14="http://schemas.microsoft.com/office/powerpoint/2010/main" val="36365063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0611ED4-B8F2-4B87-9D13-3E5121D5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26" y="1704513"/>
            <a:ext cx="6423489" cy="4882809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xmlns="" id="{47FB1745-A4DD-4D17-AC82-8CDDB8163005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xmlns="" id="{A275E6EB-B16D-48B1-9E16-C2B5FE3EB8A6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결과 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486363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33A2B66-EFA6-49FF-B5B7-8ADB22B8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98" y="2179468"/>
            <a:ext cx="9242575" cy="4372252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062042" y="1478650"/>
            <a:ext cx="9905760" cy="121639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1. </a:t>
            </a:r>
            <a:r>
              <a:rPr lang="ko-KR" altLang="en-US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구동을 위해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관련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Task(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ecap-bldc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-servo)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만 생성하여 간단하게 동작 시키는 것에는 문제가 없지만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i2c-Lidar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간에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 생성한 후에는 정상적인 동작을 못함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
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xmlns="" id="{0E64BDCF-D25C-4500-A6B1-2371C532C438}"/>
              </a:ext>
            </a:extLst>
          </p:cNvPr>
          <p:cNvSpPr/>
          <p:nvPr/>
        </p:nvSpPr>
        <p:spPr>
          <a:xfrm>
            <a:off x="8991293" y="3551068"/>
            <a:ext cx="701336" cy="265442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671CCF-AFDD-4ECA-8EAD-713F4EEC55DC}"/>
              </a:ext>
            </a:extLst>
          </p:cNvPr>
          <p:cNvSpPr txBox="1"/>
          <p:nvPr/>
        </p:nvSpPr>
        <p:spPr>
          <a:xfrm>
            <a:off x="9730319" y="4585891"/>
            <a:ext cx="1494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servo motor</a:t>
            </a:r>
            <a:r>
              <a:rPr lang="ko-KR" altLang="en-US" sz="1600" dirty="0">
                <a:solidFill>
                  <a:srgbClr val="FF0000"/>
                </a:solidFill>
              </a:rPr>
              <a:t> 동작하지 </a:t>
            </a:r>
            <a:r>
              <a:rPr lang="en-US" altLang="ko-KR" sz="1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174947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070920" y="961447"/>
            <a:ext cx="9905760" cy="121639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Task1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과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Task2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의 구조를 보면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신호로 얻은 값을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pwm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사용하는 것을 볼 수 있는데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여기서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간에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race condition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발생하는 것으로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Task1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cpu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 선점하는 것으로 생각됨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F7E17F4-65D2-410F-A23D-FA78FE77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56" y="2086845"/>
            <a:ext cx="4399732" cy="4656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2E20D4B-FF81-46CB-A761-D814E35F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188" y="2086845"/>
            <a:ext cx="4477860" cy="46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6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6C8887D-3D4D-48E2-9D63-F0E211E3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27" y="404948"/>
            <a:ext cx="9905998" cy="1058091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목적 달성을 위해 필요한 기술들이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C4423FE-9BA1-4051-A16F-D20EE233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88" y="1526587"/>
            <a:ext cx="11228294" cy="482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 smtClean="0"/>
              <a:t>* PID </a:t>
            </a:r>
            <a:r>
              <a:rPr lang="ko-KR" altLang="en-US" sz="1800" dirty="0" smtClean="0"/>
              <a:t>제어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 err="1"/>
              <a:t>중공축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엔코더를</a:t>
            </a:r>
            <a:r>
              <a:rPr lang="ko-KR" altLang="en-US" sz="1800" dirty="0"/>
              <a:t> 모터에 달아서 </a:t>
            </a:r>
            <a:r>
              <a:rPr lang="en-US" altLang="ko-KR" sz="1800" dirty="0"/>
              <a:t>EQEP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속도값을</a:t>
            </a:r>
            <a:r>
              <a:rPr lang="ko-KR" altLang="en-US" sz="1800" dirty="0"/>
              <a:t> 얻는다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/>
              <a:t>위에서 얻은 값을 활용하여 </a:t>
            </a:r>
            <a:r>
              <a:rPr lang="en-US" altLang="ko-KR" sz="1800" dirty="0" smtClean="0"/>
              <a:t>PID </a:t>
            </a:r>
            <a:r>
              <a:rPr lang="ko-KR" altLang="en-US" sz="1800" dirty="0"/>
              <a:t>제어를 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 err="1" smtClean="0"/>
              <a:t>FreeRTOS</a:t>
            </a:r>
            <a:r>
              <a:rPr lang="ko-KR" altLang="en-US" sz="1800" dirty="0" smtClean="0"/>
              <a:t> 활용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-  </a:t>
            </a:r>
            <a:r>
              <a:rPr lang="ko-KR" altLang="en-US" sz="1800" dirty="0" smtClean="0"/>
              <a:t>각 </a:t>
            </a:r>
            <a:r>
              <a:rPr lang="en-US" altLang="ko-KR" sz="1800" dirty="0" smtClean="0"/>
              <a:t>task</a:t>
            </a:r>
            <a:r>
              <a:rPr lang="ko-KR" altLang="en-US" sz="1800" dirty="0" smtClean="0"/>
              <a:t>의 우선순위를 결정한다</a:t>
            </a:r>
            <a:r>
              <a:rPr lang="en-US" altLang="ko-KR" sz="1800" dirty="0" smtClean="0"/>
              <a:t>.</a:t>
            </a:r>
          </a:p>
          <a:p>
            <a:pPr>
              <a:buFontTx/>
              <a:buChar char="-"/>
            </a:pPr>
            <a:r>
              <a:rPr lang="en-US" altLang="ko-KR" sz="1800" dirty="0" err="1" smtClean="0"/>
              <a:t>FreeRTOS</a:t>
            </a:r>
            <a:r>
              <a:rPr lang="ko-KR" altLang="en-US" sz="1800" dirty="0" smtClean="0"/>
              <a:t>를 활용하여 </a:t>
            </a:r>
            <a:r>
              <a:rPr lang="en-US" altLang="ko-KR" sz="1800" dirty="0" smtClean="0"/>
              <a:t>task</a:t>
            </a:r>
            <a:r>
              <a:rPr lang="ko-KR" altLang="en-US" sz="1800" dirty="0" smtClean="0"/>
              <a:t>를 제어한다</a:t>
            </a:r>
            <a:r>
              <a:rPr lang="en-US" altLang="ko-KR" sz="1800" dirty="0" smtClean="0"/>
              <a:t>.</a:t>
            </a:r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* CAN </a:t>
            </a:r>
            <a:r>
              <a:rPr lang="ko-KR" altLang="en-US" sz="1800" dirty="0" smtClean="0"/>
              <a:t>통신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Pmod</a:t>
            </a:r>
            <a:r>
              <a:rPr lang="en-US" altLang="ko-KR" sz="1800" dirty="0" smtClean="0"/>
              <a:t> CAN(SPI2CAN)</a:t>
            </a:r>
            <a:r>
              <a:rPr lang="ko-KR" altLang="en-US" sz="1800" dirty="0" smtClean="0"/>
              <a:t>을 활용하기 </a:t>
            </a:r>
            <a:r>
              <a:rPr lang="en-US" altLang="ko-KR" sz="1800" dirty="0" smtClean="0"/>
              <a:t>FPGA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SPI </a:t>
            </a:r>
            <a:r>
              <a:rPr lang="ko-KR" altLang="en-US" sz="1800" dirty="0" smtClean="0"/>
              <a:t>통신을 구현한다</a:t>
            </a:r>
            <a:r>
              <a:rPr lang="en-US" altLang="ko-KR" sz="1800" dirty="0" smtClean="0"/>
              <a:t>.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9720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203442"/>
            <a:ext cx="9905760" cy="58984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Race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condition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발생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하지 않게 디바이스 단위로 함수를 구분하여 코드 작성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 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전역변수 주의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해결 방안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A0862B0-5B0A-4501-B33A-EA1415E1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96" y="1646903"/>
            <a:ext cx="3064980" cy="50735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ED37E0-C63B-4640-9614-DE5E5401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75" y="1646902"/>
            <a:ext cx="4062552" cy="16600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25C675A-1DC8-4783-89BC-B2FC8AF12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76" y="3306933"/>
            <a:ext cx="4062551" cy="34135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4A64758-0CEC-4F22-A86C-1003B8ECF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827" y="1646900"/>
            <a:ext cx="3737301" cy="50735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93ADB29-F44B-4641-8DFE-8648EEF64E9A}"/>
              </a:ext>
            </a:extLst>
          </p:cNvPr>
          <p:cNvSpPr/>
          <p:nvPr/>
        </p:nvSpPr>
        <p:spPr>
          <a:xfrm>
            <a:off x="795244" y="2369994"/>
            <a:ext cx="2205408" cy="1491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A6311AF-6DDA-40FA-9232-909388D3104F}"/>
              </a:ext>
            </a:extLst>
          </p:cNvPr>
          <p:cNvSpPr/>
          <p:nvPr/>
        </p:nvSpPr>
        <p:spPr>
          <a:xfrm>
            <a:off x="795244" y="4389883"/>
            <a:ext cx="2915622" cy="1726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CC7A7AE8-5006-4F29-83B6-12FDE127CDD6}"/>
              </a:ext>
            </a:extLst>
          </p:cNvPr>
          <p:cNvCxnSpPr>
            <a:cxnSpLocks/>
          </p:cNvCxnSpPr>
          <p:nvPr/>
        </p:nvCxnSpPr>
        <p:spPr>
          <a:xfrm flipV="1">
            <a:off x="5638568" y="3429000"/>
            <a:ext cx="627355" cy="5832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15C6774-C04A-4AB0-8024-22FF21EF6496}"/>
              </a:ext>
            </a:extLst>
          </p:cNvPr>
          <p:cNvSpPr txBox="1"/>
          <p:nvPr/>
        </p:nvSpPr>
        <p:spPr>
          <a:xfrm>
            <a:off x="6265923" y="2869706"/>
            <a:ext cx="14576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같은 기능 사용하더라도 나눠서 구분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76E8C3A-7D58-47D8-9C8A-84A741A03E42}"/>
              </a:ext>
            </a:extLst>
          </p:cNvPr>
          <p:cNvSpPr/>
          <p:nvPr/>
        </p:nvSpPr>
        <p:spPr>
          <a:xfrm>
            <a:off x="8595810" y="2407856"/>
            <a:ext cx="873043" cy="138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1F9384E-061E-4FE7-84CF-98A5D0804C09}"/>
              </a:ext>
            </a:extLst>
          </p:cNvPr>
          <p:cNvSpPr/>
          <p:nvPr/>
        </p:nvSpPr>
        <p:spPr>
          <a:xfrm>
            <a:off x="4623556" y="3923931"/>
            <a:ext cx="1015012" cy="13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D111304C-8F9A-4BFE-95EC-3C8BD81EAEE3}"/>
              </a:ext>
            </a:extLst>
          </p:cNvPr>
          <p:cNvCxnSpPr>
            <a:cxnSpLocks/>
          </p:cNvCxnSpPr>
          <p:nvPr/>
        </p:nvCxnSpPr>
        <p:spPr>
          <a:xfrm flipH="1">
            <a:off x="7350711" y="2476916"/>
            <a:ext cx="1245099" cy="6389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5AFEC1C-046B-4855-B2A8-A50CF974281A}"/>
              </a:ext>
            </a:extLst>
          </p:cNvPr>
          <p:cNvSpPr txBox="1"/>
          <p:nvPr/>
        </p:nvSpPr>
        <p:spPr>
          <a:xfrm>
            <a:off x="5619726" y="1728481"/>
            <a:ext cx="145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Lidar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81BE2F4-6295-4E48-A370-9E5D87D8BFD8}"/>
              </a:ext>
            </a:extLst>
          </p:cNvPr>
          <p:cNvSpPr txBox="1"/>
          <p:nvPr/>
        </p:nvSpPr>
        <p:spPr>
          <a:xfrm>
            <a:off x="4653854" y="3399466"/>
            <a:ext cx="14576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bldc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D271B4A-ACA7-4B0D-8C7D-5D0F29E69951}"/>
              </a:ext>
            </a:extLst>
          </p:cNvPr>
          <p:cNvSpPr txBox="1"/>
          <p:nvPr/>
        </p:nvSpPr>
        <p:spPr>
          <a:xfrm>
            <a:off x="9601982" y="3511859"/>
            <a:ext cx="145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시리얼 출력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8A0F477-2D0F-4757-9A89-B71C51DBC132}"/>
              </a:ext>
            </a:extLst>
          </p:cNvPr>
          <p:cNvSpPr txBox="1"/>
          <p:nvPr/>
        </p:nvSpPr>
        <p:spPr>
          <a:xfrm>
            <a:off x="9601982" y="1622385"/>
            <a:ext cx="14576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servo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4204CE0-2171-44C7-891D-BB01D2309A8E}"/>
              </a:ext>
            </a:extLst>
          </p:cNvPr>
          <p:cNvSpPr txBox="1"/>
          <p:nvPr/>
        </p:nvSpPr>
        <p:spPr>
          <a:xfrm>
            <a:off x="2285999" y="6142926"/>
            <a:ext cx="14576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디바이스 단위로 함수 구현</a:t>
            </a:r>
          </a:p>
        </p:txBody>
      </p:sp>
    </p:spTree>
    <p:extLst>
      <p:ext uri="{BB962C8B-B14F-4D97-AF65-F5344CB8AC3E}">
        <p14:creationId xmlns:p14="http://schemas.microsoft.com/office/powerpoint/2010/main" val="3933448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312613"/>
            <a:ext cx="9905760" cy="9867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2.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Dsp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에서 명령을 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통신으로 받아서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MCU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에서 처리하기위한 동작 구현을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pc-&gt;</a:t>
            </a:r>
            <a:r>
              <a:rPr lang="en-US" altLang="ko-KR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mcu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로 하기 위해서 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인터럽트를 추가하여 </a:t>
            </a:r>
            <a:r>
              <a:rPr lang="ko-KR" alt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핸들러에서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명령어를 처리하려 했지만 동작 이후 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들이 동작하지 않는 문제 발생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
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DC11E00-6BB1-48AD-BF4B-00A0892A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08" y="2299316"/>
            <a:ext cx="6385408" cy="44211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CD18D7D-FCCE-4DE2-95FB-84B36C65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07" y="2299317"/>
            <a:ext cx="3994688" cy="4421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AFBC679-4DE8-4D37-B156-B81F867EBE40}"/>
              </a:ext>
            </a:extLst>
          </p:cNvPr>
          <p:cNvSpPr txBox="1"/>
          <p:nvPr/>
        </p:nvSpPr>
        <p:spPr>
          <a:xfrm>
            <a:off x="8939815" y="3808520"/>
            <a:ext cx="24943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Strat</a:t>
            </a:r>
            <a:r>
              <a:rPr lang="ko-KR" altLang="en-US" sz="1200" dirty="0">
                <a:solidFill>
                  <a:srgbClr val="FF0000"/>
                </a:solidFill>
              </a:rPr>
              <a:t>데이터 보내면</a:t>
            </a:r>
            <a:r>
              <a:rPr lang="en-US" altLang="ko-KR" sz="1200" dirty="0">
                <a:solidFill>
                  <a:srgbClr val="FF0000"/>
                </a:solidFill>
              </a:rPr>
              <a:t> Task</a:t>
            </a:r>
            <a:r>
              <a:rPr lang="ko-KR" altLang="en-US" sz="1200" dirty="0">
                <a:solidFill>
                  <a:srgbClr val="FF0000"/>
                </a:solidFill>
              </a:rPr>
              <a:t>들이 정상 동작 한 것처럼 보이지만 </a:t>
            </a:r>
            <a:r>
              <a:rPr lang="en-US" altLang="ko-KR" sz="1200" dirty="0">
                <a:solidFill>
                  <a:srgbClr val="FF0000"/>
                </a:solidFill>
              </a:rPr>
              <a:t>Stop</a:t>
            </a:r>
            <a:r>
              <a:rPr lang="ko-KR" altLang="en-US" sz="1200" dirty="0">
                <a:solidFill>
                  <a:srgbClr val="FF0000"/>
                </a:solidFill>
              </a:rPr>
              <a:t>데이터를 보내면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r>
              <a:rPr lang="ko-KR" altLang="en-US" sz="1200" dirty="0">
                <a:solidFill>
                  <a:srgbClr val="FF0000"/>
                </a:solidFill>
              </a:rPr>
              <a:t>동작이 멈춤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8DF855C-23F7-4E93-8582-C300FF4D699B}"/>
              </a:ext>
            </a:extLst>
          </p:cNvPr>
          <p:cNvSpPr/>
          <p:nvPr/>
        </p:nvSpPr>
        <p:spPr>
          <a:xfrm>
            <a:off x="5539666" y="3879892"/>
            <a:ext cx="1837678" cy="24765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9AB989B-B42C-49BF-8EC7-D2AD3C5A0DDA}"/>
              </a:ext>
            </a:extLst>
          </p:cNvPr>
          <p:cNvSpPr txBox="1"/>
          <p:nvPr/>
        </p:nvSpPr>
        <p:spPr>
          <a:xfrm>
            <a:off x="5830473" y="3602892"/>
            <a:ext cx="114373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</a:rPr>
              <a:t>Task</a:t>
            </a:r>
            <a:r>
              <a:rPr lang="ko-KR" altLang="en-US" sz="1200" dirty="0">
                <a:solidFill>
                  <a:srgbClr val="FF0000"/>
                </a:solidFill>
              </a:rPr>
              <a:t>관련 오류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9FF0003-F660-4F64-9509-353BB3AD0930}"/>
              </a:ext>
            </a:extLst>
          </p:cNvPr>
          <p:cNvSpPr txBox="1"/>
          <p:nvPr/>
        </p:nvSpPr>
        <p:spPr>
          <a:xfrm>
            <a:off x="9624198" y="4893465"/>
            <a:ext cx="78191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Start data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F2BB5B6-0BA1-4E2D-BEC0-FFC0658036B9}"/>
              </a:ext>
            </a:extLst>
          </p:cNvPr>
          <p:cNvSpPr txBox="1"/>
          <p:nvPr/>
        </p:nvSpPr>
        <p:spPr>
          <a:xfrm>
            <a:off x="9624197" y="5616823"/>
            <a:ext cx="78191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Stop data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499CA2D4-4189-48E7-86AD-5D557C4A6A36}"/>
              </a:ext>
            </a:extLst>
          </p:cNvPr>
          <p:cNvCxnSpPr>
            <a:cxnSpLocks/>
          </p:cNvCxnSpPr>
          <p:nvPr/>
        </p:nvCxnSpPr>
        <p:spPr>
          <a:xfrm flipH="1" flipV="1">
            <a:off x="10186996" y="5118151"/>
            <a:ext cx="370709" cy="1556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1FD72DD6-BE9F-4E39-B551-73238929E351}"/>
              </a:ext>
            </a:extLst>
          </p:cNvPr>
          <p:cNvCxnSpPr>
            <a:cxnSpLocks/>
          </p:cNvCxnSpPr>
          <p:nvPr/>
        </p:nvCxnSpPr>
        <p:spPr>
          <a:xfrm flipH="1">
            <a:off x="10186996" y="5545387"/>
            <a:ext cx="304126" cy="1556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2033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312613"/>
            <a:ext cx="9905760" cy="9867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285750" indent="-285750">
              <a:buFontTx/>
              <a:buChar char="-"/>
            </a:pP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디버깅 모드에서 오류 관련 파일을 보면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관련 및 인터럽트 벡터 관련 오류가 난 것으로 보아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  </a:t>
            </a:r>
            <a:r>
              <a:rPr lang="ko-KR" alt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처리시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switch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 처리하는 타이밍 및 인터럽트 복귀 주소 관련 오류로 파악 됨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 </a:t>
            </a:r>
            <a:r>
              <a:rPr lang="ko-KR" alt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핸들러에서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관련 조건문을 처리 하지 말고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ask 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안에서 처리하도록 코드 수정  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해결 방안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3F8AC65-DA72-4E90-97E5-D136070A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28" y="2467991"/>
            <a:ext cx="9215022" cy="42891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64D0AA-7474-4208-8CFC-65127063D4E2}"/>
              </a:ext>
            </a:extLst>
          </p:cNvPr>
          <p:cNvSpPr txBox="1"/>
          <p:nvPr/>
        </p:nvSpPr>
        <p:spPr>
          <a:xfrm>
            <a:off x="7901128" y="4234352"/>
            <a:ext cx="8522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정상동작</a:t>
            </a:r>
          </a:p>
        </p:txBody>
      </p:sp>
    </p:spTree>
    <p:extLst>
      <p:ext uri="{BB962C8B-B14F-4D97-AF65-F5344CB8AC3E}">
        <p14:creationId xmlns:p14="http://schemas.microsoft.com/office/powerpoint/2010/main" val="24850490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312613"/>
            <a:ext cx="9905760" cy="332153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동작 시 충분한 타이밍을 보장 해주어야 한다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b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</a:b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85750" indent="-285750">
              <a:buFontTx/>
              <a:buChar char="-"/>
            </a:pP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공유자원에 대하여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race condition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발생 하지 않도록 조치를 취해야 한다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전역변수 구분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ko-KR" altLang="en-US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세마포어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85750" indent="-285750">
              <a:buFontTx/>
              <a:buChar char="-"/>
            </a:pP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간에 공유자원 선점 문제가 되지 않게 코드 작성 시 디바이스단위로 구분하여 함수를 만든다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주의 사항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9851653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864000" y="2160000"/>
            <a:ext cx="9905600" cy="4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1.SuperVisorCall (SVC)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2.Undefined Instruction (UNDEF)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3.Prefetch Abort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4.Data Abort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5.Fast Interrupt Request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6.Interrupt Request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7.Reset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8.Break Point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8889540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Mode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와 </a:t>
            </a:r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500" y="1296040"/>
            <a:ext cx="8754141" cy="5155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499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67" y="2350440"/>
            <a:ext cx="41275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67" y="2527374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67" y="3059174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51" y="3755141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51" y="4451107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67" y="3407158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851" y="5040974"/>
            <a:ext cx="2070100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7125333" y="2350433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7123200" y="2875617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undefined instruction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7125333" y="31680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swi(super visor call)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7123200" y="35088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prefetch abort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7123200" y="42720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abort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7123200" y="48480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interrupt request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7582223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85" y="2295707"/>
            <a:ext cx="9203713" cy="429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501" y="5412201"/>
            <a:ext cx="569100" cy="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5600" y="4455468"/>
            <a:ext cx="1016000" cy="881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9973600" y="3429000"/>
            <a:ext cx="2109933" cy="10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</a:t>
            </a:r>
            <a:endParaRPr sz="3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3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Handler</a:t>
            </a:r>
            <a:endParaRPr sz="3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41692575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01" y="2350440"/>
            <a:ext cx="11492425" cy="158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433" y="3428994"/>
            <a:ext cx="8128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1279312" y="541490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Enable IRQ Handling via VIC Controller </a:t>
            </a:r>
            <a:r>
              <a:rPr lang="ko" altLang="en-US" sz="33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체크 해제</a:t>
            </a:r>
            <a:endParaRPr sz="33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0563855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</a:t>
            </a:r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문서에 있는 </a:t>
            </a:r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방법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864000" y="2160000"/>
            <a:ext cx="9905600" cy="4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복귀 주소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(LR), SPSR_irq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</a:t>
            </a:r>
            <a:b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시스템모드 전환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레지스터 저장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중 발생시킬 인터럽트 활성화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서비스 루틴 실행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비활성화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레지스터 복구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복귀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93412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4CF6923-AD6C-4E63-B84A-855CF335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4382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현재 역량에서 어디까지 가능한가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985" y="2053544"/>
            <a:ext cx="10404629" cy="354171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H/W </a:t>
            </a:r>
            <a:r>
              <a:rPr lang="ko-KR" altLang="en-US" dirty="0">
                <a:solidFill>
                  <a:srgbClr val="FFFF00"/>
                </a:solidFill>
              </a:rPr>
              <a:t>구성 </a:t>
            </a:r>
            <a:r>
              <a:rPr lang="en-US" altLang="ko-KR" dirty="0">
                <a:solidFill>
                  <a:srgbClr val="FFFF00"/>
                </a:solidFill>
              </a:rPr>
              <a:t>, 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(PWM, </a:t>
            </a:r>
            <a:r>
              <a:rPr lang="en-US" altLang="ko-KR" dirty="0" err="1">
                <a:solidFill>
                  <a:srgbClr val="FFFF00"/>
                </a:solidFill>
              </a:rPr>
              <a:t>eCAP</a:t>
            </a:r>
            <a:r>
              <a:rPr lang="en-US" altLang="ko-KR" dirty="0">
                <a:solidFill>
                  <a:srgbClr val="FFFF00"/>
                </a:solidFill>
              </a:rPr>
              <a:t>, SCI , CAN ), </a:t>
            </a:r>
            <a:r>
              <a:rPr lang="en-US" altLang="ko-KR" dirty="0" err="1">
                <a:solidFill>
                  <a:srgbClr val="FFFF00"/>
                </a:solidFill>
              </a:rPr>
              <a:t>FreeRTOS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사용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/>
              <a:t>양성민 </a:t>
            </a:r>
            <a:r>
              <a:rPr lang="en-US" altLang="ko-KR" dirty="0">
                <a:solidFill>
                  <a:srgbClr val="FFFF00"/>
                </a:solidFill>
              </a:rPr>
              <a:t>: H/W </a:t>
            </a:r>
            <a:r>
              <a:rPr lang="ko-KR" altLang="en-US" dirty="0">
                <a:solidFill>
                  <a:srgbClr val="FFFF00"/>
                </a:solidFill>
              </a:rPr>
              <a:t>구성 </a:t>
            </a:r>
            <a:r>
              <a:rPr lang="en-US" altLang="ko-KR" dirty="0">
                <a:solidFill>
                  <a:srgbClr val="FFFF00"/>
                </a:solidFill>
              </a:rPr>
              <a:t>, 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(PWM, </a:t>
            </a:r>
            <a:r>
              <a:rPr lang="en-US" altLang="ko-KR" dirty="0" err="1">
                <a:solidFill>
                  <a:srgbClr val="FFFF00"/>
                </a:solidFill>
              </a:rPr>
              <a:t>eCAP</a:t>
            </a:r>
            <a:r>
              <a:rPr lang="en-US" altLang="ko-KR" dirty="0">
                <a:solidFill>
                  <a:srgbClr val="FFFF00"/>
                </a:solidFill>
              </a:rPr>
              <a:t>, SCI , CAN ), </a:t>
            </a:r>
            <a:r>
              <a:rPr lang="en-US" altLang="ko-KR" dirty="0" err="1">
                <a:solidFill>
                  <a:srgbClr val="FFFF00"/>
                </a:solidFill>
              </a:rPr>
              <a:t>FreeRTOS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사용 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/>
              <a:t>이대로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(BLDC </a:t>
            </a:r>
            <a:r>
              <a:rPr lang="ko-KR" altLang="en-US" dirty="0">
                <a:solidFill>
                  <a:srgbClr val="FFFF00"/>
                </a:solidFill>
              </a:rPr>
              <a:t>모터 속도 </a:t>
            </a:r>
            <a:r>
              <a:rPr lang="en-US" altLang="ko-KR" dirty="0">
                <a:solidFill>
                  <a:srgbClr val="FFFF00"/>
                </a:solidFill>
              </a:rPr>
              <a:t>PID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,  </a:t>
            </a:r>
            <a:r>
              <a:rPr lang="en-US" altLang="ko-KR" dirty="0" err="1">
                <a:solidFill>
                  <a:srgbClr val="FFFF00"/>
                </a:solidFill>
              </a:rPr>
              <a:t>eQEP</a:t>
            </a:r>
            <a:r>
              <a:rPr lang="en-US" altLang="ko-KR" dirty="0">
                <a:solidFill>
                  <a:srgbClr val="FFFF00"/>
                </a:solidFill>
              </a:rPr>
              <a:t>), </a:t>
            </a:r>
            <a:r>
              <a:rPr lang="en-US" altLang="ko-KR" dirty="0"/>
              <a:t>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FF00"/>
                </a:solidFill>
              </a:rPr>
              <a:t>: H/W </a:t>
            </a:r>
            <a:r>
              <a:rPr lang="ko-KR" altLang="en-US" dirty="0">
                <a:solidFill>
                  <a:srgbClr val="FFFF00"/>
                </a:solidFill>
              </a:rPr>
              <a:t>구성</a:t>
            </a:r>
            <a:r>
              <a:rPr lang="en-US" altLang="ko-KR" dirty="0">
                <a:solidFill>
                  <a:srgbClr val="FFFF00"/>
                </a:solidFill>
              </a:rPr>
              <a:t>, </a:t>
            </a:r>
            <a:r>
              <a:rPr lang="en-US" altLang="ko-KR" dirty="0"/>
              <a:t>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 err="1"/>
              <a:t>eQEP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FF00"/>
                </a:solidFill>
              </a:rPr>
              <a:t>UART</a:t>
            </a:r>
            <a:r>
              <a:rPr lang="en-US" altLang="ko-KR" dirty="0"/>
              <a:t>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(BLDC </a:t>
            </a:r>
            <a:r>
              <a:rPr lang="ko-KR" altLang="en-US" dirty="0">
                <a:solidFill>
                  <a:srgbClr val="FFFF00"/>
                </a:solidFill>
              </a:rPr>
              <a:t>모터 속도 </a:t>
            </a:r>
            <a:r>
              <a:rPr lang="en-US" altLang="ko-KR" dirty="0">
                <a:solidFill>
                  <a:srgbClr val="FFFF00"/>
                </a:solidFill>
              </a:rPr>
              <a:t>PID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,  </a:t>
            </a:r>
            <a:r>
              <a:rPr lang="en-US" altLang="ko-KR" dirty="0" err="1">
                <a:solidFill>
                  <a:srgbClr val="FFFF00"/>
                </a:solidFill>
              </a:rPr>
              <a:t>eQEP</a:t>
            </a:r>
            <a:r>
              <a:rPr lang="en-US" altLang="ko-KR" dirty="0">
                <a:solidFill>
                  <a:srgbClr val="FFFF00"/>
                </a:solidFill>
              </a:rPr>
              <a:t>), </a:t>
            </a:r>
            <a:r>
              <a:rPr lang="en-US" altLang="ko-KR" dirty="0"/>
              <a:t>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2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문제점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863999" y="2160000"/>
            <a:ext cx="10347612" cy="422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1.FreeRTOS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에서는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task context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를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stack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 저장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Char char="-"/>
            </a:pP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에서도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내용들을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stack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 </a:t>
            </a:r>
            <a:endParaRPr lang="en-US" altLang="ko"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35463">
              <a:buClr>
                <a:srgbClr val="FFFFFF"/>
              </a:buClr>
              <a:buSzPts val="2000"/>
            </a:pP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저장하므로 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task context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저장된 공간을 침범할 가능성 존재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2.Context Save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과정은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  mode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동작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Char char="-"/>
            </a:pP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제공한 방법대로 한다면 이 부분을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mode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작업하게 되므로 나중에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stack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과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user stack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이 서로 꼬이면서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prefetch abort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발생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7087592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해결방안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864000" y="2160000"/>
            <a:ext cx="10976065" cy="4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동일스택 저장문제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1-1 : IRQ mode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구현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1-2 : task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생성 과정을 분석하여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task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에게 할당 되지 않는</a:t>
            </a:r>
            <a:endParaRPr lang="en-US" altLang="ko"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	  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메모리 구역을 할당한다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동작 모드문제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2-1 : ISR(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서비스 루틴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호출 전에 인터럽트 번호를 </a:t>
            </a:r>
            <a:endParaRPr lang="en-US" altLang="ko"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확인해서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rti(Context Switching)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 경우에는 별도로 처리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5787144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C314AE-EFC2-412B-AF1D-28AD0BF7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0054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</p:spTree>
    <p:extLst>
      <p:ext uri="{BB962C8B-B14F-4D97-AF65-F5344CB8AC3E}">
        <p14:creationId xmlns:p14="http://schemas.microsoft.com/office/powerpoint/2010/main" val="29350944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8A97CB-E25A-4B3B-BB1E-795C6C89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AADE1320-D598-43E0-92ED-E5386F5DB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1979" y="-613479"/>
            <a:ext cx="3736487" cy="9157619"/>
          </a:xfrm>
        </p:spPr>
      </p:pic>
    </p:spTree>
    <p:extLst>
      <p:ext uri="{BB962C8B-B14F-4D97-AF65-F5344CB8AC3E}">
        <p14:creationId xmlns:p14="http://schemas.microsoft.com/office/powerpoint/2010/main" val="10541102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8A97CB-E25A-4B3B-BB1E-795C6C89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25" name="내용 개체 틀 24">
            <a:extLst>
              <a:ext uri="{FF2B5EF4-FFF2-40B4-BE49-F238E27FC236}">
                <a16:creationId xmlns:a16="http://schemas.microsoft.com/office/drawing/2014/main" xmlns="" id="{E0EEDD31-D640-44B7-868E-771246462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33965" y="704536"/>
            <a:ext cx="3580846" cy="6365949"/>
          </a:xfr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12005EE-ED49-46AB-969E-A3BA8E0DA624}"/>
              </a:ext>
            </a:extLst>
          </p:cNvPr>
          <p:cNvSpPr/>
          <p:nvPr/>
        </p:nvSpPr>
        <p:spPr>
          <a:xfrm>
            <a:off x="7507363" y="2097086"/>
            <a:ext cx="443114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img_denoise</a:t>
            </a:r>
            <a:r>
              <a:rPr lang="ko-KR" altLang="en-US" dirty="0"/>
              <a:t> = </a:t>
            </a:r>
            <a:r>
              <a:rPr lang="ko-KR" altLang="en-US" dirty="0" err="1"/>
              <a:t>lanedetector.deNoise</a:t>
            </a:r>
            <a:r>
              <a:rPr lang="ko-KR" altLang="en-US" dirty="0"/>
              <a:t>(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img_edges</a:t>
            </a:r>
            <a:r>
              <a:rPr lang="en-US" altLang="ko-KR" dirty="0"/>
              <a:t> = 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lanedetector.edgeDetector</a:t>
            </a:r>
            <a:r>
              <a:rPr lang="en-US" altLang="ko-KR" dirty="0"/>
              <a:t>(</a:t>
            </a:r>
            <a:r>
              <a:rPr lang="en-US" altLang="ko-KR" dirty="0" err="1"/>
              <a:t>img_denoise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img_mask</a:t>
            </a:r>
            <a:r>
              <a:rPr lang="en-US" altLang="ko-KR" dirty="0"/>
              <a:t> = </a:t>
            </a:r>
            <a:r>
              <a:rPr lang="en-US" altLang="ko-KR" dirty="0" err="1"/>
              <a:t>lanedetector.mask</a:t>
            </a:r>
            <a:r>
              <a:rPr lang="en-US" altLang="ko-KR" dirty="0"/>
              <a:t>(</a:t>
            </a:r>
            <a:r>
              <a:rPr lang="en-US" altLang="ko-KR" dirty="0" err="1"/>
              <a:t>img_edges</a:t>
            </a:r>
            <a:r>
              <a:rPr lang="en-US" altLang="ko-KR" dirty="0"/>
              <a:t>);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4785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CB5849-D69A-4B0E-BC9E-D8EC4AFD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4D20001-430C-4E33-816C-10886C28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xmlns="" id="{28DAC7D3-68B3-4D08-BA34-6E90128AC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6663" y="824235"/>
            <a:ext cx="3664930" cy="65154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38BD9FB-F02E-4161-B085-8F52F320AB6B}"/>
              </a:ext>
            </a:extLst>
          </p:cNvPr>
          <p:cNvSpPr/>
          <p:nvPr/>
        </p:nvSpPr>
        <p:spPr>
          <a:xfrm>
            <a:off x="7656844" y="2249485"/>
            <a:ext cx="412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lines</a:t>
            </a:r>
            <a:r>
              <a:rPr lang="ko-KR" altLang="en-US" dirty="0"/>
              <a:t> = </a:t>
            </a:r>
            <a:r>
              <a:rPr lang="ko-KR" altLang="en-US" dirty="0" err="1"/>
              <a:t>lanedetector.houghLines</a:t>
            </a:r>
            <a:r>
              <a:rPr lang="ko-KR" altLang="en-US" dirty="0"/>
              <a:t>(</a:t>
            </a:r>
            <a:r>
              <a:rPr lang="ko-KR" altLang="en-US" dirty="0" err="1"/>
              <a:t>img_mask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187712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F2A623-3F50-44F4-B26C-6918ECE1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8C2E893-6120-4D16-83E8-90656BA0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16">
            <a:extLst>
              <a:ext uri="{FF2B5EF4-FFF2-40B4-BE49-F238E27FC236}">
                <a16:creationId xmlns:a16="http://schemas.microsoft.com/office/drawing/2014/main" xmlns="" id="{8B453834-2BB5-480D-8210-3B05B1D8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14579" y="623920"/>
            <a:ext cx="3788146" cy="67344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79937D4-666F-4A56-BBC0-BB66E3A0381D}"/>
              </a:ext>
            </a:extLst>
          </p:cNvPr>
          <p:cNvSpPr/>
          <p:nvPr/>
        </p:nvSpPr>
        <p:spPr>
          <a:xfrm>
            <a:off x="7875893" y="2249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left_right_lines</a:t>
            </a:r>
            <a:r>
              <a:rPr lang="ko-KR" altLang="en-US" dirty="0"/>
              <a:t> =                               </a:t>
            </a:r>
            <a:r>
              <a:rPr lang="ko-KR" altLang="en-US" dirty="0" err="1"/>
              <a:t>lanedetector.lineSeparation</a:t>
            </a:r>
            <a:r>
              <a:rPr lang="ko-KR" altLang="en-US" dirty="0"/>
              <a:t>(</a:t>
            </a:r>
            <a:r>
              <a:rPr lang="ko-KR" altLang="en-US" dirty="0" err="1"/>
              <a:t>lines</a:t>
            </a:r>
            <a:r>
              <a:rPr lang="ko-KR" altLang="en-US" dirty="0"/>
              <a:t>, 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96919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CED66F-E9C6-433B-9413-87368710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CEDF088-4E4A-40A1-A926-C8C2D289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20">
            <a:extLst>
              <a:ext uri="{FF2B5EF4-FFF2-40B4-BE49-F238E27FC236}">
                <a16:creationId xmlns:a16="http://schemas.microsoft.com/office/drawing/2014/main" xmlns="" id="{E737D96F-A4E5-42E9-A25A-A3A1BB27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78011" y="660487"/>
            <a:ext cx="3694113" cy="65673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3685568-1306-4B18-81F3-E77FA2846AF7}"/>
              </a:ext>
            </a:extLst>
          </p:cNvPr>
          <p:cNvSpPr/>
          <p:nvPr/>
        </p:nvSpPr>
        <p:spPr>
          <a:xfrm>
            <a:off x="7629728" y="2249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lane</a:t>
            </a:r>
            <a:r>
              <a:rPr lang="ko-KR" altLang="en-US" dirty="0"/>
              <a:t> =                               </a:t>
            </a:r>
            <a:r>
              <a:rPr lang="ko-KR" altLang="en-US" dirty="0" err="1"/>
              <a:t>lanedetector.regression</a:t>
            </a:r>
            <a:r>
              <a:rPr lang="ko-KR" altLang="en-US" dirty="0"/>
              <a:t>(</a:t>
            </a:r>
            <a:r>
              <a:rPr lang="ko-KR" altLang="en-US" dirty="0" err="1"/>
              <a:t>left_right_lines</a:t>
            </a:r>
            <a:r>
              <a:rPr lang="ko-KR" altLang="en-US" dirty="0"/>
              <a:t>, 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46962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05D900-932E-4DEF-BF4B-C726F34B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0B9E7A6-ED61-4E2F-B1D7-D6BBC2EA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8">
            <a:extLst>
              <a:ext uri="{FF2B5EF4-FFF2-40B4-BE49-F238E27FC236}">
                <a16:creationId xmlns:a16="http://schemas.microsoft.com/office/drawing/2014/main" xmlns="" id="{EFE02D48-84B4-413F-B314-A995FB765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18746" y="872154"/>
            <a:ext cx="3541713" cy="62963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C87532D-6FCF-4B16-8418-6403066D71A6}"/>
              </a:ext>
            </a:extLst>
          </p:cNvPr>
          <p:cNvSpPr/>
          <p:nvPr/>
        </p:nvSpPr>
        <p:spPr>
          <a:xfrm>
            <a:off x="7437793" y="2242157"/>
            <a:ext cx="49578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turn</a:t>
            </a:r>
            <a:r>
              <a:rPr lang="ko-KR" altLang="en-US" dirty="0"/>
              <a:t> = </a:t>
            </a:r>
            <a:r>
              <a:rPr lang="ko-KR" altLang="en-US" dirty="0" err="1"/>
              <a:t>lanedetector.predictTurn</a:t>
            </a:r>
            <a:r>
              <a:rPr lang="ko-KR" altLang="en-US" dirty="0"/>
              <a:t>();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                 </a:t>
            </a:r>
            <a:endParaRPr lang="en-US" altLang="ko-KR" dirty="0"/>
          </a:p>
          <a:p>
            <a:r>
              <a:rPr lang="ko-KR" altLang="en-US" dirty="0" err="1"/>
              <a:t>flag_plot</a:t>
            </a:r>
            <a:r>
              <a:rPr lang="ko-KR" altLang="en-US" dirty="0"/>
              <a:t> = </a:t>
            </a:r>
            <a:endParaRPr lang="en-US" altLang="ko-KR" dirty="0"/>
          </a:p>
          <a:p>
            <a:r>
              <a:rPr lang="ko-KR" altLang="en-US" dirty="0" err="1"/>
              <a:t>lanedetector.plotLane</a:t>
            </a:r>
            <a:r>
              <a:rPr lang="ko-KR" altLang="en-US" dirty="0"/>
              <a:t>(</a:t>
            </a:r>
            <a:r>
              <a:rPr lang="ko-KR" altLang="en-US" dirty="0" err="1"/>
              <a:t>frame</a:t>
            </a:r>
            <a:r>
              <a:rPr lang="ko-KR" altLang="en-US" dirty="0"/>
              <a:t>, </a:t>
            </a:r>
            <a:r>
              <a:rPr lang="ko-KR" altLang="en-US" dirty="0" err="1"/>
              <a:t>img_mask</a:t>
            </a:r>
            <a:r>
              <a:rPr lang="ko-KR" altLang="en-US" dirty="0"/>
              <a:t>, </a:t>
            </a:r>
            <a:r>
              <a:rPr lang="ko-KR" altLang="en-US" dirty="0" err="1"/>
              <a:t>lane</a:t>
            </a:r>
            <a:r>
              <a:rPr lang="ko-KR" altLang="en-US" dirty="0"/>
              <a:t>, </a:t>
            </a:r>
            <a:r>
              <a:rPr lang="ko-KR" altLang="en-US" dirty="0" err="1"/>
              <a:t>turn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793111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1A9809-AD22-41E3-BB31-B7008FB8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• </a:t>
            </a:r>
            <a:r>
              <a:rPr lang="ko-KR" altLang="en-US" dirty="0" smtClean="0">
                <a:latin typeface="맑은 고딕"/>
                <a:ea typeface="맑은 고딕"/>
              </a:rPr>
              <a:t>차선 검출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xmlns="" id="{31241A6E-D09D-4CCA-904E-ACBA11EC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2001" y="1703651"/>
            <a:ext cx="3736487" cy="4523359"/>
          </a:xfrm>
          <a:prstGeom prst="rect">
            <a:avLst/>
          </a:prstGeom>
        </p:spPr>
      </p:pic>
      <p:pic>
        <p:nvPicPr>
          <p:cNvPr id="5" name="내용 개체 틀 8">
            <a:extLst>
              <a:ext uri="{FF2B5EF4-FFF2-40B4-BE49-F238E27FC236}">
                <a16:creationId xmlns:a16="http://schemas.microsoft.com/office/drawing/2014/main" xmlns="" id="{4713EEFF-A6A3-4303-9BB2-E7E5C844B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3462" y="1489624"/>
            <a:ext cx="3736487" cy="495141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D39D1B4C-B04C-4E27-AFB9-1AC1B6288532}"/>
              </a:ext>
            </a:extLst>
          </p:cNvPr>
          <p:cNvCxnSpPr/>
          <p:nvPr/>
        </p:nvCxnSpPr>
        <p:spPr>
          <a:xfrm>
            <a:off x="5068111" y="3725694"/>
            <a:ext cx="856034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종합 하였을 때 최종 종착지는 어떻게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PID</a:t>
            </a:r>
            <a:r>
              <a:rPr lang="ko-KR" altLang="en-US" dirty="0"/>
              <a:t>을 이용해 속도제어를 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 smtClean="0"/>
              <a:t>멀티 </a:t>
            </a:r>
            <a:r>
              <a:rPr lang="ko-KR" altLang="en-US" dirty="0" err="1" smtClean="0"/>
              <a:t>바이브레이터</a:t>
            </a:r>
            <a:r>
              <a:rPr lang="ko-KR" altLang="en-US" dirty="0" smtClean="0"/>
              <a:t> </a:t>
            </a:r>
            <a:r>
              <a:rPr lang="ko-KR" altLang="en-US" dirty="0"/>
              <a:t>회로를 이용하여 </a:t>
            </a:r>
            <a:r>
              <a:rPr lang="en-US" altLang="ko-KR" dirty="0"/>
              <a:t>LED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err="1"/>
              <a:t>FreeRTOS</a:t>
            </a:r>
            <a:r>
              <a:rPr lang="ko-KR" altLang="en-US" dirty="0"/>
              <a:t>를 활용하여 각각의 태스크를 제어한다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카메라 모듈을 활용하여 라인을 구분한다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 smtClean="0"/>
              <a:t>I2C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RPLIDAR</a:t>
            </a:r>
            <a:r>
              <a:rPr lang="ko-KR" altLang="en-US" dirty="0" smtClean="0"/>
              <a:t>와 통신한다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FPGA I2C</a:t>
            </a:r>
            <a:r>
              <a:rPr lang="ko-KR" altLang="en-US" dirty="0"/>
              <a:t>를 이용하여 </a:t>
            </a:r>
            <a:r>
              <a:rPr lang="en-US" altLang="ko-KR" dirty="0" err="1" smtClean="0"/>
              <a:t>garmin</a:t>
            </a:r>
            <a:r>
              <a:rPr lang="ko-KR" altLang="en-US" dirty="0" smtClean="0"/>
              <a:t> </a:t>
            </a:r>
            <a:r>
              <a:rPr lang="ko-KR" altLang="en-US" dirty="0" err="1"/>
              <a:t>라이다와</a:t>
            </a:r>
            <a:r>
              <a:rPr lang="ko-KR" altLang="en-US" dirty="0"/>
              <a:t> 통신한다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CAN</a:t>
            </a:r>
            <a:r>
              <a:rPr lang="ko-KR" altLang="en-US" dirty="0"/>
              <a:t>통신을 이용하여 </a:t>
            </a:r>
            <a:r>
              <a:rPr lang="en-US" altLang="ko-KR" dirty="0"/>
              <a:t>DSP-MCU</a:t>
            </a:r>
            <a:r>
              <a:rPr lang="ko-KR" altLang="en-US" dirty="0"/>
              <a:t>와 </a:t>
            </a:r>
            <a:r>
              <a:rPr lang="en-US" altLang="ko-KR" dirty="0"/>
              <a:t>FPGA-MCU</a:t>
            </a:r>
            <a:r>
              <a:rPr lang="ko-KR" altLang="en-US" dirty="0" smtClean="0"/>
              <a:t>간 </a:t>
            </a:r>
            <a:r>
              <a:rPr lang="ko-KR" altLang="en-US" dirty="0"/>
              <a:t>통신한다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58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941293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SDK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실행 완료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en-US" altLang="ko-KR" sz="2000" dirty="0" err="1" smtClean="0"/>
              <a:t>Digilent</a:t>
            </a:r>
            <a:r>
              <a:rPr lang="ko-KR" altLang="en-US" sz="2000" dirty="0" smtClean="0"/>
              <a:t>에서 제공하는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IP </a:t>
            </a:r>
            <a:r>
              <a:rPr lang="ko-KR" altLang="en-US" sz="2000" dirty="0" smtClean="0"/>
              <a:t>사용</a:t>
            </a:r>
            <a:endParaRPr lang="en-US" altLang="ko-KR" sz="3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079500" y="2262183"/>
            <a:ext cx="5248275" cy="2039638"/>
            <a:chOff x="2474911" y="2262183"/>
            <a:chExt cx="6186489" cy="25039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911" y="2262183"/>
              <a:ext cx="6186489" cy="250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6565900" y="2679700"/>
              <a:ext cx="1333500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79500" y="4524807"/>
            <a:ext cx="798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Digilent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SDK </a:t>
            </a:r>
            <a:r>
              <a:rPr lang="en-US" altLang="ko-KR" dirty="0" err="1" smtClean="0"/>
              <a:t>Tx.c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 수정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995862"/>
            <a:ext cx="5248275" cy="143827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320800" y="6235700"/>
            <a:ext cx="3752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6622276" y="4995862"/>
            <a:ext cx="5150503" cy="1448534"/>
            <a:chOff x="6650037" y="2556730"/>
            <a:chExt cx="5150503" cy="14485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892"/>
            <a:stretch/>
          </p:blipFill>
          <p:spPr>
            <a:xfrm>
              <a:off x="6650037" y="2556730"/>
              <a:ext cx="5150503" cy="1448534"/>
            </a:xfrm>
            <a:prstGeom prst="rect">
              <a:avLst/>
            </a:prstGeom>
          </p:spPr>
        </p:pic>
        <p:cxnSp>
          <p:nvCxnSpPr>
            <p:cNvPr id="26" name="직선 연결선 25"/>
            <p:cNvCxnSpPr/>
            <p:nvPr/>
          </p:nvCxnSpPr>
          <p:spPr>
            <a:xfrm>
              <a:off x="7191375" y="3543300"/>
              <a:ext cx="293052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/>
          <p:cNvCxnSpPr/>
          <p:nvPr/>
        </p:nvCxnSpPr>
        <p:spPr>
          <a:xfrm flipV="1">
            <a:off x="5073650" y="4995862"/>
            <a:ext cx="1548626" cy="11001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 txBox="1">
            <a:spLocks/>
          </p:cNvSpPr>
          <p:nvPr/>
        </p:nvSpPr>
        <p:spPr>
          <a:xfrm>
            <a:off x="6622276" y="4100148"/>
            <a:ext cx="5897606" cy="849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- Bitrate</a:t>
            </a:r>
            <a:r>
              <a:rPr lang="ko-KR" altLang="en-US" sz="2000" dirty="0" smtClean="0"/>
              <a:t>가 변경되지 않는 문제 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latin typeface="맑은 고딕"/>
                <a:ea typeface="맑은 고딕"/>
              </a:rPr>
              <a:t>     → </a:t>
            </a:r>
            <a:r>
              <a:rPr lang="ko-KR" altLang="en-US" sz="2000" dirty="0" smtClean="0">
                <a:latin typeface="맑은 고딕"/>
                <a:ea typeface="맑은 고딕"/>
              </a:rPr>
              <a:t>코드 수정</a:t>
            </a:r>
            <a:r>
              <a:rPr lang="en-US" altLang="ko-KR" sz="2000" dirty="0" smtClean="0">
                <a:latin typeface="맑은 고딕"/>
                <a:ea typeface="맑은 고딕"/>
              </a:rPr>
              <a:t>, </a:t>
            </a:r>
            <a:r>
              <a:rPr lang="en-US" altLang="ko-KR" sz="2000" dirty="0" smtClean="0"/>
              <a:t>configuration </a:t>
            </a:r>
            <a:r>
              <a:rPr lang="ko-KR" altLang="en-US" sz="2000" dirty="0" smtClean="0"/>
              <a:t>모드로 진입 가능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724470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1422399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SDK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실행 완료</a:t>
            </a:r>
            <a:endParaRPr lang="en-US" altLang="ko-KR" sz="2000" dirty="0" smtClean="0"/>
          </a:p>
        </p:txBody>
      </p:sp>
      <p:grpSp>
        <p:nvGrpSpPr>
          <p:cNvPr id="16" name="그룹 15"/>
          <p:cNvGrpSpPr/>
          <p:nvPr/>
        </p:nvGrpSpPr>
        <p:grpSpPr>
          <a:xfrm>
            <a:off x="1346200" y="1930398"/>
            <a:ext cx="4025900" cy="4292602"/>
            <a:chOff x="1085037" y="1911349"/>
            <a:chExt cx="4106088" cy="43053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037" y="1911349"/>
              <a:ext cx="3133725" cy="43053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734"/>
            <a:stretch/>
          </p:blipFill>
          <p:spPr>
            <a:xfrm>
              <a:off x="3018612" y="1911349"/>
              <a:ext cx="2172513" cy="4305300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1085037" y="2870200"/>
              <a:ext cx="15668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85037" y="4673600"/>
              <a:ext cx="15668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018612" y="3098800"/>
              <a:ext cx="179468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018612" y="4876800"/>
              <a:ext cx="179468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689600" y="3120178"/>
            <a:ext cx="535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b="1" dirty="0" smtClean="0">
                <a:solidFill>
                  <a:schemeClr val="bg1"/>
                </a:solidFill>
              </a:rPr>
              <a:t>약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1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시간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3000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번 이상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전송 테스트 완료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238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457199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 startAt="2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4217" y="1894114"/>
            <a:ext cx="96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Digilent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제공 </a:t>
            </a:r>
            <a:r>
              <a:rPr lang="en-US" altLang="ko-KR" dirty="0" err="1" smtClean="0"/>
              <a:t>Pmod</a:t>
            </a:r>
            <a:r>
              <a:rPr lang="en-US" altLang="ko-KR" dirty="0" smtClean="0"/>
              <a:t> CAN IP </a:t>
            </a:r>
            <a:r>
              <a:rPr lang="ko-KR" altLang="en-US" dirty="0" smtClean="0"/>
              <a:t>사용 시 </a:t>
            </a:r>
            <a:r>
              <a:rPr lang="en-US" altLang="ko-KR" dirty="0" smtClean="0"/>
              <a:t>SPI transfer timed out </a:t>
            </a:r>
            <a:r>
              <a:rPr lang="ko-KR" altLang="en-US" dirty="0" smtClean="0"/>
              <a:t>에러 발생 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045016" y="2381220"/>
            <a:ext cx="5620138" cy="2039638"/>
            <a:chOff x="3086505" y="2429825"/>
            <a:chExt cx="6010275" cy="21812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505" y="2429825"/>
              <a:ext cx="6010275" cy="2181225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>
              <a:off x="4637314" y="3624939"/>
              <a:ext cx="199861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669199" y="2381220"/>
            <a:ext cx="5248275" cy="2039638"/>
            <a:chOff x="2474911" y="2262183"/>
            <a:chExt cx="6186489" cy="250392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911" y="2262183"/>
              <a:ext cx="6186489" cy="250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6565900" y="2679700"/>
              <a:ext cx="1333500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84217" y="4954393"/>
            <a:ext cx="96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해결방</a:t>
            </a:r>
            <a:r>
              <a:rPr lang="ko-KR" altLang="en-US" dirty="0"/>
              <a:t>안</a:t>
            </a:r>
            <a:r>
              <a:rPr lang="ko-KR" altLang="en-US" dirty="0" smtClean="0"/>
              <a:t>을 찾지 못해 </a:t>
            </a:r>
            <a:r>
              <a:rPr lang="en-US" altLang="ko-KR" dirty="0" err="1" smtClean="0"/>
              <a:t>Vivado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하드웨어 디자인 변경함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2499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1422399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 startAt="2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    - </a:t>
            </a: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하드웨어 디자인 수정 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IP </a:t>
            </a:r>
            <a:r>
              <a:rPr lang="ko-KR" altLang="en-US" sz="2000" dirty="0" smtClean="0"/>
              <a:t>사용 </a:t>
            </a:r>
            <a:r>
              <a:rPr lang="en-US" altLang="ko-KR" sz="2000" dirty="0" smtClean="0"/>
              <a:t>X, PS SPI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1136651" y="2255836"/>
            <a:ext cx="5859084" cy="3586163"/>
            <a:chOff x="1187451" y="2243137"/>
            <a:chExt cx="4489632" cy="27479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451" y="2243137"/>
              <a:ext cx="4489632" cy="2747964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1346200" y="43977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800600" y="30769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4800600" y="32039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775200" y="35214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7072314" y="2243138"/>
            <a:ext cx="4179886" cy="3595248"/>
            <a:chOff x="6564314" y="2243138"/>
            <a:chExt cx="3201986" cy="2754126"/>
          </a:xfrm>
        </p:grpSpPr>
        <p:grpSp>
          <p:nvGrpSpPr>
            <p:cNvPr id="13" name="그룹 12"/>
            <p:cNvGrpSpPr/>
            <p:nvPr/>
          </p:nvGrpSpPr>
          <p:grpSpPr>
            <a:xfrm>
              <a:off x="6564314" y="2243138"/>
              <a:ext cx="3100386" cy="2754126"/>
              <a:chOff x="6386514" y="2243138"/>
              <a:chExt cx="2909886" cy="275412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6514" y="2243138"/>
                <a:ext cx="2909886" cy="2754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7493000" y="3076921"/>
                <a:ext cx="348457" cy="97437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8166100" y="4178300"/>
              <a:ext cx="1600200" cy="495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 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RST, RX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인터럽트</a:t>
              </a:r>
              <a:endParaRPr lang="en-US" altLang="ko-KR" b="1" dirty="0" smtClean="0">
                <a:solidFill>
                  <a:srgbClr val="FF0000"/>
                </a:solidFill>
              </a:endParaRPr>
            </a:p>
            <a:p>
              <a:r>
                <a:rPr lang="en-US" altLang="ko-KR" b="1" dirty="0">
                  <a:solidFill>
                    <a:srgbClr val="FF0000"/>
                  </a:solidFill>
                </a:rPr>
                <a:t>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사용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X 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오른쪽 중괄호 26"/>
            <p:cNvSpPr/>
            <p:nvPr/>
          </p:nvSpPr>
          <p:spPr>
            <a:xfrm>
              <a:off x="8019258" y="4089400"/>
              <a:ext cx="230662" cy="83820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66100" y="3242021"/>
              <a:ext cx="1498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이 부분만</a:t>
              </a:r>
              <a:endParaRPr lang="en-US" altLang="ko-KR" b="1" dirty="0" smtClean="0">
                <a:solidFill>
                  <a:srgbClr val="FF0000"/>
                </a:solidFill>
              </a:endParaRPr>
            </a:p>
            <a:p>
              <a:r>
                <a:rPr lang="en-US" altLang="ko-KR" b="1" dirty="0">
                  <a:solidFill>
                    <a:srgbClr val="FF0000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사용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O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2938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2"/>
            <a:ext cx="4022769" cy="2701924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 startAt="2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    - User app </a:t>
            </a:r>
            <a:r>
              <a:rPr lang="ko-KR" altLang="en-US" sz="2000" dirty="0" smtClean="0"/>
              <a:t>코드 작성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Digilent</a:t>
            </a:r>
            <a:r>
              <a:rPr lang="ko-KR" altLang="en-US" sz="2000" dirty="0" smtClean="0"/>
              <a:t>에서 제공하는 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Library and  </a:t>
            </a:r>
            <a:r>
              <a:rPr lang="en-US" altLang="ko-KR" sz="2000" dirty="0" smtClean="0"/>
              <a:t> example </a:t>
            </a:r>
            <a:r>
              <a:rPr lang="en-US" altLang="ko-KR" sz="2000" dirty="0"/>
              <a:t>code for the </a:t>
            </a:r>
            <a:r>
              <a:rPr lang="en-US" altLang="ko-KR" sz="2000" dirty="0" err="1"/>
              <a:t>Basys</a:t>
            </a:r>
            <a:r>
              <a:rPr lang="en-US" altLang="ko-KR" sz="2000" dirty="0"/>
              <a:t> MX3 on the Arduino </a:t>
            </a:r>
            <a:r>
              <a:rPr lang="en-US" altLang="ko-KR" sz="2000" dirty="0" smtClean="0"/>
              <a:t>IDE </a:t>
            </a:r>
            <a:r>
              <a:rPr lang="ko-KR" altLang="en-US" sz="2000" dirty="0" smtClean="0"/>
              <a:t>참조</a:t>
            </a:r>
            <a:r>
              <a:rPr lang="en-US" altLang="ko-KR" sz="2000" dirty="0" smtClean="0"/>
              <a:t>)  </a:t>
            </a:r>
            <a:r>
              <a:rPr lang="en-US" altLang="ko-KR" sz="2000" dirty="0" smtClean="0">
                <a:hlinkClick r:id="rId2"/>
              </a:rPr>
              <a:t>https</a:t>
            </a:r>
            <a:r>
              <a:rPr lang="en-US" altLang="ko-KR" sz="2000" dirty="0">
                <a:hlinkClick r:id="rId2"/>
              </a:rPr>
              <a:t>://reference.digilentinc.com/reference/pmod/pmodcan/start</a:t>
            </a:r>
            <a:endParaRPr lang="en-US" altLang="ko-KR" sz="2000" dirty="0" smtClean="0"/>
          </a:p>
        </p:txBody>
      </p:sp>
      <p:grpSp>
        <p:nvGrpSpPr>
          <p:cNvPr id="20" name="그룹 19"/>
          <p:cNvGrpSpPr/>
          <p:nvPr/>
        </p:nvGrpSpPr>
        <p:grpSpPr>
          <a:xfrm>
            <a:off x="5003800" y="1416050"/>
            <a:ext cx="5867400" cy="5314950"/>
            <a:chOff x="5003800" y="1416050"/>
            <a:chExt cx="5867400" cy="53149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800" y="1416050"/>
              <a:ext cx="5867400" cy="5314950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5676900" y="4406900"/>
              <a:ext cx="3873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676900" y="1993900"/>
              <a:ext cx="27686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676900" y="3429000"/>
              <a:ext cx="30099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676900" y="3924300"/>
              <a:ext cx="30099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976311" y="4175125"/>
            <a:ext cx="3843955" cy="2555875"/>
            <a:chOff x="976311" y="4175125"/>
            <a:chExt cx="3843955" cy="255587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311" y="4175125"/>
              <a:ext cx="3843955" cy="2555875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>
              <a:off x="976311" y="4406900"/>
              <a:ext cx="192197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2898288" y="4635500"/>
              <a:ext cx="6223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2898288" y="4876800"/>
              <a:ext cx="6223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화살표 연결선 18"/>
          <p:cNvCxnSpPr/>
          <p:nvPr/>
        </p:nvCxnSpPr>
        <p:spPr>
          <a:xfrm flipH="1">
            <a:off x="2898288" y="1993900"/>
            <a:ext cx="2778612" cy="23241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543300" y="3429000"/>
            <a:ext cx="2133600" cy="113982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3520588" y="3924300"/>
            <a:ext cx="2156312" cy="9525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712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2"/>
            <a:ext cx="10537869" cy="27019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3) </a:t>
            </a:r>
            <a:r>
              <a:rPr lang="ko-KR" altLang="en-US" sz="2000" dirty="0" smtClean="0"/>
              <a:t>문제점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① </a:t>
            </a:r>
            <a:r>
              <a:rPr lang="ko-KR" altLang="en-US" sz="2000" dirty="0" smtClean="0">
                <a:latin typeface="맑은 고딕"/>
                <a:ea typeface="맑은 고딕"/>
              </a:rPr>
              <a:t>메시지 전송은 되나 잘못된 메시지가 전송됨</a:t>
            </a:r>
            <a:endParaRPr lang="en-US" altLang="ko-KR" sz="2000" dirty="0" smtClean="0">
              <a:latin typeface="맑은 고딕"/>
              <a:ea typeface="맑은 고딕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    -  1, 1, 1, 1, 9, 9, 9, 9</a:t>
            </a:r>
            <a:r>
              <a:rPr lang="ko-KR" altLang="en-US" sz="2000" dirty="0" smtClean="0">
                <a:latin typeface="맑은 고딕"/>
                <a:ea typeface="맑은 고딕"/>
              </a:rPr>
              <a:t>를</a:t>
            </a:r>
            <a:r>
              <a:rPr lang="en-US" altLang="ko-KR" sz="2000" dirty="0"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latin typeface="맑은 고딕"/>
                <a:ea typeface="맑은 고딕"/>
              </a:rPr>
              <a:t>보냈는데 </a:t>
            </a:r>
            <a:r>
              <a:rPr lang="en-US" altLang="ko-KR" sz="2000" dirty="0" smtClean="0">
                <a:latin typeface="맑은 고딕"/>
                <a:ea typeface="맑은 고딕"/>
              </a:rPr>
              <a:t>0</a:t>
            </a:r>
            <a:r>
              <a:rPr lang="ko-KR" altLang="en-US" sz="2000" dirty="0" smtClean="0">
                <a:latin typeface="맑은 고딕"/>
                <a:ea typeface="맑은 고딕"/>
              </a:rPr>
              <a:t>만 출력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9"/>
          <a:stretch/>
        </p:blipFill>
        <p:spPr>
          <a:xfrm>
            <a:off x="1355725" y="2686844"/>
            <a:ext cx="2234426" cy="2228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3300" y="5067300"/>
            <a:ext cx="694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4) </a:t>
            </a:r>
            <a:r>
              <a:rPr lang="ko-KR" altLang="en-US" dirty="0" smtClean="0"/>
              <a:t>해결방안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- MCP25625 TX Buffer</a:t>
            </a:r>
            <a:r>
              <a:rPr lang="ko-KR" altLang="en-US" dirty="0" smtClean="0"/>
              <a:t>에 데이터를 쓰는 부분을 수정해야 함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77100" y="2713651"/>
            <a:ext cx="3898492" cy="2999980"/>
            <a:chOff x="6554702" y="2713651"/>
            <a:chExt cx="3898492" cy="299998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9900" y="2713651"/>
              <a:ext cx="2363294" cy="2999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8204886" y="4114801"/>
              <a:ext cx="2082114" cy="1598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4702" y="4140202"/>
              <a:ext cx="1395498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MCP25625</a:t>
              </a:r>
            </a:p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TX Buffer </a:t>
              </a:r>
            </a:p>
            <a:p>
              <a:pPr algn="ctr"/>
              <a:r>
                <a:rPr lang="ko-KR" altLang="en-US" b="1" dirty="0" smtClean="0">
                  <a:solidFill>
                    <a:srgbClr val="FF0000"/>
                  </a:solidFill>
                </a:rPr>
                <a:t>데이터 부분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901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</a:t>
            </a:r>
            <a:r>
              <a:rPr lang="ko-KR" altLang="en-US" dirty="0" smtClean="0"/>
              <a:t>차량 배치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2"/>
            <a:ext cx="10537869" cy="27019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1) </a:t>
            </a:r>
            <a:r>
              <a:rPr lang="ko-KR" altLang="en-US" sz="2000" dirty="0" smtClean="0"/>
              <a:t>차량 배치</a:t>
            </a:r>
            <a:r>
              <a:rPr lang="en-US" altLang="ko-KR" sz="2000" dirty="0" smtClean="0"/>
              <a:t>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r="9272"/>
          <a:stretch/>
        </p:blipFill>
        <p:spPr>
          <a:xfrm rot="5400000">
            <a:off x="7239664" y="2483548"/>
            <a:ext cx="5065187" cy="26888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5006" r="12784"/>
          <a:stretch/>
        </p:blipFill>
        <p:spPr>
          <a:xfrm rot="5400000">
            <a:off x="4270349" y="2317680"/>
            <a:ext cx="5065187" cy="30206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r="14978"/>
          <a:stretch/>
        </p:blipFill>
        <p:spPr>
          <a:xfrm>
            <a:off x="1092199" y="2697976"/>
            <a:ext cx="4098827" cy="27093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57600" y="2697976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2199" y="4917567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47900" y="3933825"/>
            <a:ext cx="893712" cy="90487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21049" y="4203192"/>
            <a:ext cx="336551" cy="3592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43075" y="4341812"/>
            <a:ext cx="504825" cy="4968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91224" y="3149599"/>
            <a:ext cx="657225" cy="6783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802943" y="2997199"/>
            <a:ext cx="512258" cy="6783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479218" y="3401758"/>
            <a:ext cx="350332" cy="5320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91224" y="4075778"/>
            <a:ext cx="350332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153524" y="4457238"/>
            <a:ext cx="350332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635191" y="4341812"/>
            <a:ext cx="350332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460025" y="4690442"/>
            <a:ext cx="798400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97249" y="5516902"/>
            <a:ext cx="901699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RF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수신기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4830" y="5536857"/>
            <a:ext cx="620632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DSP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94897" y="5516901"/>
            <a:ext cx="819703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5V </a:t>
            </a:r>
          </a:p>
          <a:p>
            <a:pPr algn="ctr"/>
            <a:r>
              <a:rPr lang="ko-KR" altLang="en-US" sz="1600" b="1" dirty="0" err="1" smtClean="0">
                <a:solidFill>
                  <a:srgbClr val="FFFF00"/>
                </a:solidFill>
              </a:rPr>
              <a:t>전원</a:t>
            </a:r>
            <a:r>
              <a:rPr lang="ko-KR" altLang="en-US" sz="1600" b="1" dirty="0" err="1">
                <a:solidFill>
                  <a:srgbClr val="FFFF00"/>
                </a:solidFill>
              </a:rPr>
              <a:t>부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81400" y="2260152"/>
            <a:ext cx="147066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FFFF00"/>
                </a:solidFill>
              </a:rPr>
              <a:t>카메라 모듈</a:t>
            </a:r>
            <a:endParaRPr lang="en-US" altLang="ko-KR" sz="1600" b="1" dirty="0" smtClean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500" y="3798058"/>
            <a:ext cx="901699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</a:rPr>
              <a:t>Garmin</a:t>
            </a:r>
          </a:p>
          <a:p>
            <a:r>
              <a:rPr lang="en-US" altLang="ko-KR" sz="1600" b="1" dirty="0" smtClean="0">
                <a:solidFill>
                  <a:srgbClr val="FFFF00"/>
                </a:solidFill>
              </a:rPr>
              <a:t>Lidar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cxnSp>
        <p:nvCxnSpPr>
          <p:cNvPr id="2048" name="직선 연결선 2047"/>
          <p:cNvCxnSpPr/>
          <p:nvPr/>
        </p:nvCxnSpPr>
        <p:spPr>
          <a:xfrm>
            <a:off x="838200" y="4341812"/>
            <a:ext cx="253999" cy="57575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995487" y="4823459"/>
            <a:ext cx="126206" cy="69344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683986" y="4837992"/>
            <a:ext cx="126999" cy="69886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11085" y="4550114"/>
            <a:ext cx="126999" cy="98674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32" idx="2"/>
          </p:cNvCxnSpPr>
          <p:nvPr/>
        </p:nvCxnSpPr>
        <p:spPr>
          <a:xfrm flipH="1">
            <a:off x="4064000" y="2598706"/>
            <a:ext cx="252730" cy="2249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323560" y="2367328"/>
            <a:ext cx="73533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MCU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79218" y="2345657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</a:rPr>
              <a:t>6S BAT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93961" y="5005236"/>
            <a:ext cx="998057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12V 8A</a:t>
            </a:r>
          </a:p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DCDC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27684" y="5005236"/>
            <a:ext cx="969962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12V 1A DCDC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515890" y="3628781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Motor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58425" y="3658717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ESC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503856" y="5829245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3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S BAT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5691225" y="2705882"/>
            <a:ext cx="367665" cy="44371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7315201" y="2669768"/>
            <a:ext cx="514349" cy="3274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639221" y="3933825"/>
            <a:ext cx="153768" cy="10714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51" idx="0"/>
          </p:cNvCxnSpPr>
          <p:nvPr/>
        </p:nvCxnSpPr>
        <p:spPr>
          <a:xfrm flipH="1">
            <a:off x="5812665" y="4328917"/>
            <a:ext cx="282666" cy="67631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52" idx="2"/>
          </p:cNvCxnSpPr>
          <p:nvPr/>
        </p:nvCxnSpPr>
        <p:spPr>
          <a:xfrm>
            <a:off x="8922290" y="3967335"/>
            <a:ext cx="246225" cy="5074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53" idx="2"/>
          </p:cNvCxnSpPr>
          <p:nvPr/>
        </p:nvCxnSpPr>
        <p:spPr>
          <a:xfrm flipH="1">
            <a:off x="9985524" y="3997271"/>
            <a:ext cx="679301" cy="33164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54" idx="0"/>
          </p:cNvCxnSpPr>
          <p:nvPr/>
        </p:nvCxnSpPr>
        <p:spPr>
          <a:xfrm>
            <a:off x="9787143" y="4967393"/>
            <a:ext cx="123113" cy="86185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6648449" y="1491476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stCxn id="75" idx="1"/>
          </p:cNvCxnSpPr>
          <p:nvPr/>
        </p:nvCxnSpPr>
        <p:spPr>
          <a:xfrm flipH="1" flipV="1">
            <a:off x="7059072" y="1717288"/>
            <a:ext cx="2509985" cy="14248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9569057" y="1633964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 flipH="1">
            <a:off x="5052060" y="1717288"/>
            <a:ext cx="1578982" cy="54286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157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3" y="135192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>
                <a:latin typeface="맑은 고딕"/>
              </a:rPr>
              <a:t>TRELLO </a:t>
            </a:r>
            <a:r>
              <a:rPr lang="ko-KR" altLang="en-US" dirty="0" smtClean="0">
                <a:latin typeface="맑은 고딕"/>
              </a:rPr>
              <a:t>업무 관리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21" y="1069204"/>
            <a:ext cx="3476942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19" y="1069204"/>
            <a:ext cx="3578923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152459" y="1069204"/>
            <a:ext cx="2172582" cy="5695406"/>
            <a:chOff x="2164287" y="925513"/>
            <a:chExt cx="2297223" cy="5932487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287" y="925513"/>
              <a:ext cx="2297223" cy="363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287" y="4477458"/>
              <a:ext cx="2297223" cy="2380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66539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36" y="2538758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en-US" altLang="ko-KR" dirty="0" smtClean="0">
                <a:latin typeface="맑은 고딕"/>
                <a:ea typeface="맑은 고딕"/>
              </a:rPr>
              <a:t>3</a:t>
            </a:r>
            <a:r>
              <a:rPr lang="ko-KR" altLang="en-US" dirty="0" smtClean="0">
                <a:latin typeface="맑은 고딕"/>
                <a:ea typeface="맑은 고딕"/>
              </a:rPr>
              <a:t>차 </a:t>
            </a:r>
            <a:r>
              <a:rPr lang="ko-KR" altLang="en-US" dirty="0" smtClean="0"/>
              <a:t>프로젝트 </a:t>
            </a:r>
            <a:r>
              <a:rPr lang="ko-KR" altLang="en-US" dirty="0"/>
              <a:t>진행 상황</a:t>
            </a:r>
            <a:r>
              <a:rPr lang="en-US" altLang="ko-KR" dirty="0" smtClean="0"/>
              <a:t>(2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4787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</a:t>
            </a:r>
            <a:r>
              <a:rPr lang="en-US" altLang="ko-KR" dirty="0" smtClean="0"/>
              <a:t> 2</a:t>
            </a:r>
            <a:r>
              <a:rPr lang="ko-KR" altLang="en-US" dirty="0" smtClean="0"/>
              <a:t>주차 진행 상황 </a:t>
            </a:r>
            <a:r>
              <a:rPr lang="en-US" altLang="ko-KR" dirty="0"/>
              <a:t>– </a:t>
            </a:r>
            <a:r>
              <a:rPr lang="ko-KR" altLang="en-US" dirty="0" smtClean="0"/>
              <a:t>네트워크 구</a:t>
            </a:r>
            <a:r>
              <a:rPr lang="ko-KR" altLang="en-US" dirty="0"/>
              <a:t>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490" y="137782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="" xmlns:a16="http://schemas.microsoft.com/office/drawing/2014/main" id="{416A5A02-5ABA-4156-87B9-93D4407B0167}"/>
              </a:ext>
            </a:extLst>
          </p:cNvPr>
          <p:cNvSpPr/>
          <p:nvPr/>
        </p:nvSpPr>
        <p:spPr>
          <a:xfrm>
            <a:off x="1575470" y="3371227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USBtoCAN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="" xmlns:a16="http://schemas.microsoft.com/office/drawing/2014/main" id="{B4DEBDF1-8D80-41B5-AE62-B51AE1D4DB3F}"/>
              </a:ext>
            </a:extLst>
          </p:cNvPr>
          <p:cNvSpPr/>
          <p:nvPr/>
        </p:nvSpPr>
        <p:spPr>
          <a:xfrm>
            <a:off x="5212930" y="3161716"/>
            <a:ext cx="1765907" cy="132366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33CD0496-0346-4DC9-8B53-0936085391E6}"/>
              </a:ext>
            </a:extLst>
          </p:cNvPr>
          <p:cNvCxnSpPr>
            <a:cxnSpLocks/>
          </p:cNvCxnSpPr>
          <p:nvPr/>
        </p:nvCxnSpPr>
        <p:spPr>
          <a:xfrm flipH="1">
            <a:off x="7182860" y="3732613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A5684918-4B2A-42EB-8015-D29D9B512B8A}"/>
              </a:ext>
            </a:extLst>
          </p:cNvPr>
          <p:cNvCxnSpPr>
            <a:cxnSpLocks/>
          </p:cNvCxnSpPr>
          <p:nvPr/>
        </p:nvCxnSpPr>
        <p:spPr>
          <a:xfrm>
            <a:off x="7182859" y="3867768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6A8E544-F3C4-4C08-A6A9-CFEAB98653A9}"/>
              </a:ext>
            </a:extLst>
          </p:cNvPr>
          <p:cNvSpPr txBox="1"/>
          <p:nvPr/>
        </p:nvSpPr>
        <p:spPr>
          <a:xfrm>
            <a:off x="7844272" y="3906540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CAN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7D357539-97FD-4D07-AE24-524EA817A8E1}"/>
              </a:ext>
            </a:extLst>
          </p:cNvPr>
          <p:cNvSpPr/>
          <p:nvPr/>
        </p:nvSpPr>
        <p:spPr>
          <a:xfrm>
            <a:off x="1652616" y="2108381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13C4B82F-9555-4FC7-AFD8-72DDE2EE0B26}"/>
              </a:ext>
            </a:extLst>
          </p:cNvPr>
          <p:cNvSpPr/>
          <p:nvPr/>
        </p:nvSpPr>
        <p:spPr>
          <a:xfrm>
            <a:off x="1800253" y="5169937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RP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83645738-C772-49DB-A582-C63D850FCD4F}"/>
              </a:ext>
            </a:extLst>
          </p:cNvPr>
          <p:cNvCxnSpPr>
            <a:cxnSpLocks/>
          </p:cNvCxnSpPr>
          <p:nvPr/>
        </p:nvCxnSpPr>
        <p:spPr>
          <a:xfrm flipH="1">
            <a:off x="3099866" y="3699932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685C065B-D70C-438D-A37A-88124F8FF396}"/>
              </a:ext>
            </a:extLst>
          </p:cNvPr>
          <p:cNvCxnSpPr>
            <a:cxnSpLocks/>
          </p:cNvCxnSpPr>
          <p:nvPr/>
        </p:nvCxnSpPr>
        <p:spPr>
          <a:xfrm>
            <a:off x="3099865" y="3835087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9BDCD1-53F1-4B22-A0B2-E1FF2E90A36E}"/>
              </a:ext>
            </a:extLst>
          </p:cNvPr>
          <p:cNvSpPr txBox="1"/>
          <p:nvPr/>
        </p:nvSpPr>
        <p:spPr>
          <a:xfrm>
            <a:off x="3694808" y="3890303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CAN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7EB4742-71D9-470A-93FE-1EEBA3B1B566}"/>
              </a:ext>
            </a:extLst>
          </p:cNvPr>
          <p:cNvSpPr txBox="1"/>
          <p:nvPr/>
        </p:nvSpPr>
        <p:spPr>
          <a:xfrm>
            <a:off x="2395776" y="2846631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21090CF-1909-48D6-BF31-DF944BB03609}"/>
              </a:ext>
            </a:extLst>
          </p:cNvPr>
          <p:cNvSpPr txBox="1"/>
          <p:nvPr/>
        </p:nvSpPr>
        <p:spPr>
          <a:xfrm>
            <a:off x="2363765" y="4614855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283598" y="1873521"/>
            <a:ext cx="1495418" cy="2402351"/>
            <a:chOff x="9283598" y="1873521"/>
            <a:chExt cx="1495418" cy="2402351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928D0EFB-ED56-4AE6-A42C-DDF4AAC80A09}"/>
                </a:ext>
              </a:extLst>
            </p:cNvPr>
            <p:cNvSpPr/>
            <p:nvPr/>
          </p:nvSpPr>
          <p:spPr>
            <a:xfrm>
              <a:off x="928359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mod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9FECC82B-8378-4DC2-A25D-18852582CB61}"/>
                </a:ext>
              </a:extLst>
            </p:cNvPr>
            <p:cNvSpPr/>
            <p:nvPr/>
          </p:nvSpPr>
          <p:spPr>
            <a:xfrm>
              <a:off x="939233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97206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627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0FB50FD-B077-4578-8CD0-D926A02D8EB4}"/>
                </a:ext>
              </a:extLst>
            </p:cNvPr>
            <p:cNvSpPr txBox="1"/>
            <p:nvPr/>
          </p:nvSpPr>
          <p:spPr>
            <a:xfrm>
              <a:off x="1017648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69854C6A-C815-438C-9F73-3C353252D42B}"/>
              </a:ext>
            </a:extLst>
          </p:cNvPr>
          <p:cNvCxnSpPr>
            <a:cxnSpLocks/>
          </p:cNvCxnSpPr>
          <p:nvPr/>
        </p:nvCxnSpPr>
        <p:spPr>
          <a:xfrm>
            <a:off x="2219552" y="2772570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9E63BEF5-4128-4CE7-8655-E15FBCA65F23}"/>
              </a:ext>
            </a:extLst>
          </p:cNvPr>
          <p:cNvCxnSpPr>
            <a:cxnSpLocks/>
          </p:cNvCxnSpPr>
          <p:nvPr/>
        </p:nvCxnSpPr>
        <p:spPr>
          <a:xfrm flipV="1">
            <a:off x="2363765" y="2772570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7975ADF3-AC47-4E31-BE1D-1A51EE7B8957}"/>
              </a:ext>
            </a:extLst>
          </p:cNvPr>
          <p:cNvCxnSpPr>
            <a:cxnSpLocks/>
          </p:cNvCxnSpPr>
          <p:nvPr/>
        </p:nvCxnSpPr>
        <p:spPr>
          <a:xfrm>
            <a:off x="2187541" y="4540794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A674770B-1E0F-4C13-85AF-4AF07737C800}"/>
              </a:ext>
            </a:extLst>
          </p:cNvPr>
          <p:cNvCxnSpPr>
            <a:cxnSpLocks/>
          </p:cNvCxnSpPr>
          <p:nvPr/>
        </p:nvCxnSpPr>
        <p:spPr>
          <a:xfrm flipV="1">
            <a:off x="2331754" y="4540794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32766" y="4237862"/>
            <a:ext cx="202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solidFill>
                  <a:schemeClr val="bg1"/>
                </a:solidFill>
              </a:rPr>
              <a:t>EID : 1</a:t>
            </a:r>
          </a:p>
          <a:p>
            <a:pPr algn="just"/>
            <a:r>
              <a:rPr lang="en-US" altLang="ko-KR" dirty="0" smtClean="0">
                <a:solidFill>
                  <a:schemeClr val="bg1"/>
                </a:solidFill>
              </a:rPr>
              <a:t>Bitrate : 300KBPS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88813" y="4237861"/>
            <a:ext cx="202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>
                <a:solidFill>
                  <a:schemeClr val="bg1"/>
                </a:solidFill>
              </a:rPr>
              <a:t>EID : 1</a:t>
            </a:r>
          </a:p>
          <a:p>
            <a:pPr algn="just"/>
            <a:r>
              <a:rPr lang="en-US" altLang="ko-KR" dirty="0" smtClean="0">
                <a:solidFill>
                  <a:schemeClr val="bg1"/>
                </a:solidFill>
              </a:rPr>
              <a:t>Bitrate : 300KBPS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0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4836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80418"/>
            <a:ext cx="9905998" cy="596612"/>
          </a:xfrm>
        </p:spPr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• </a:t>
            </a:r>
            <a:r>
              <a:rPr lang="en-US" altLang="ko-KR" dirty="0"/>
              <a:t>2</a:t>
            </a:r>
            <a:r>
              <a:rPr lang="ko-KR" altLang="en-US" dirty="0" smtClean="0"/>
              <a:t>주차 진행 상황 </a:t>
            </a:r>
            <a:r>
              <a:rPr lang="en-US" altLang="ko-KR" dirty="0" smtClean="0"/>
              <a:t>– </a:t>
            </a:r>
            <a:r>
              <a:rPr lang="ko-KR" altLang="en-US" dirty="0"/>
              <a:t>네트워크 구현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37810" y="1631436"/>
            <a:ext cx="4256599" cy="4508500"/>
            <a:chOff x="1837810" y="1631436"/>
            <a:chExt cx="4256599" cy="45085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7" name="모서리가 둥근 직사각형 56"/>
            <p:cNvSpPr/>
            <p:nvPr/>
          </p:nvSpPr>
          <p:spPr>
            <a:xfrm>
              <a:off x="2913017" y="1631436"/>
              <a:ext cx="3181392" cy="4508500"/>
            </a:xfrm>
            <a:prstGeom prst="roundRect">
              <a:avLst>
                <a:gd name="adj" fmla="val 604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837810" y="1631436"/>
              <a:ext cx="1384300" cy="45085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4400" b="1" i="1" dirty="0" smtClean="0">
                  <a:solidFill>
                    <a:schemeClr val="bg1"/>
                  </a:solidFill>
                </a:rPr>
                <a:t>Nested Interrupt</a:t>
              </a:r>
              <a:endParaRPr lang="ko-KR" altLang="en-US" sz="4400" b="1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585891" y="2118512"/>
            <a:ext cx="4472872" cy="688030"/>
            <a:chOff x="1366523" y="3955230"/>
            <a:chExt cx="4753707" cy="84097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FACC21A8-AB8E-406F-B7FF-4A16FF9DEA2E}"/>
                </a:ext>
              </a:extLst>
            </p:cNvPr>
            <p:cNvSpPr/>
            <p:nvPr/>
          </p:nvSpPr>
          <p:spPr>
            <a:xfrm>
              <a:off x="1366523" y="3955230"/>
              <a:ext cx="1478047" cy="8144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LED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092C2A01-36CD-4722-B593-3B5E5E6F9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0218" y="4362431"/>
              <a:ext cx="2987879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51E62DCE-D08F-4C6C-B3D0-CF5C5B7E8DDA}"/>
                </a:ext>
              </a:extLst>
            </p:cNvPr>
            <p:cNvSpPr txBox="1"/>
            <p:nvPr/>
          </p:nvSpPr>
          <p:spPr>
            <a:xfrm>
              <a:off x="4561350" y="4344774"/>
              <a:ext cx="1558880" cy="451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PWM/GPIO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327401" y="2577038"/>
            <a:ext cx="6642099" cy="3249783"/>
            <a:chOff x="1289952" y="2514249"/>
            <a:chExt cx="5801514" cy="2838512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="" xmlns:a16="http://schemas.microsoft.com/office/drawing/2014/main" id="{34492251-8D5D-44FA-81E0-B987D4A30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5383" y="4140172"/>
              <a:ext cx="850468" cy="6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1289952" y="2514249"/>
              <a:ext cx="5801514" cy="2838512"/>
              <a:chOff x="921652" y="2666649"/>
              <a:chExt cx="5801514" cy="2838512"/>
            </a:xfrm>
          </p:grpSpPr>
          <p:sp>
            <p:nvSpPr>
              <p:cNvPr id="54" name="다이아몬드 53">
                <a:extLst>
                  <a:ext uri="{FF2B5EF4-FFF2-40B4-BE49-F238E27FC236}">
                    <a16:creationId xmlns="" xmlns:a16="http://schemas.microsoft.com/office/drawing/2014/main" id="{70B08333-609C-435B-8359-32779FBFD385}"/>
                  </a:ext>
                </a:extLst>
              </p:cNvPr>
              <p:cNvSpPr/>
              <p:nvPr/>
            </p:nvSpPr>
            <p:spPr>
              <a:xfrm>
                <a:off x="4227094" y="3093683"/>
                <a:ext cx="2496072" cy="1978003"/>
              </a:xfrm>
              <a:prstGeom prst="diamon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MCU</a:t>
                </a:r>
              </a:p>
              <a:p>
                <a:pPr algn="ctr"/>
                <a:r>
                  <a:rPr lang="en-US" altLang="ko-KR" sz="1900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900" dirty="0" err="1" smtClean="0">
                    <a:solidFill>
                      <a:schemeClr val="bg1"/>
                    </a:solidFill>
                  </a:rPr>
                  <a:t>FreeRTOS</a:t>
                </a:r>
                <a:r>
                  <a:rPr lang="en-US" altLang="ko-KR" sz="1900" dirty="0">
                    <a:solidFill>
                      <a:schemeClr val="bg1"/>
                    </a:solidFill>
                  </a:rPr>
                  <a:t>)</a:t>
                </a:r>
                <a:endParaRPr lang="ko-KR" altLang="en-US" sz="1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="" xmlns:a16="http://schemas.microsoft.com/office/drawing/2014/main" id="{AF96633E-9C6F-4DFC-B4B1-F059FFDA5F66}"/>
                  </a:ext>
                </a:extLst>
              </p:cNvPr>
              <p:cNvSpPr/>
              <p:nvPr/>
            </p:nvSpPr>
            <p:spPr>
              <a:xfrm>
                <a:off x="1956293" y="3171741"/>
                <a:ext cx="127930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BLDC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모터</a:t>
                </a: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="" xmlns:a16="http://schemas.microsoft.com/office/drawing/2014/main" id="{4BB30E7C-0AC4-4299-ABB5-A4A1975181D0}"/>
                  </a:ext>
                </a:extLst>
              </p:cNvPr>
              <p:cNvSpPr/>
              <p:nvPr/>
            </p:nvSpPr>
            <p:spPr>
              <a:xfrm>
                <a:off x="921652" y="2666649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타이머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="" xmlns:a16="http://schemas.microsoft.com/office/drawing/2014/main" id="{4CF4FD83-0C8A-43D3-8620-C4DF1E139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083" y="3392611"/>
                <a:ext cx="1294550" cy="97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="" xmlns:a16="http://schemas.microsoft.com/office/drawing/2014/main" id="{84A76C3E-4989-4178-83AE-DB29B4D97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2955466"/>
                <a:ext cx="2899946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2DD88838-61BE-428F-AD52-1C84BC2B0F71}"/>
                  </a:ext>
                </a:extLst>
              </p:cNvPr>
              <p:cNvSpPr txBox="1"/>
              <p:nvPr/>
            </p:nvSpPr>
            <p:spPr>
              <a:xfrm>
                <a:off x="4381027" y="2952909"/>
                <a:ext cx="70080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N2HET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E6018AEE-5859-4AA8-BE74-A35E66E6DAAD}"/>
                  </a:ext>
                </a:extLst>
              </p:cNvPr>
              <p:cNvSpPr txBox="1"/>
              <p:nvPr/>
            </p:nvSpPr>
            <p:spPr>
              <a:xfrm>
                <a:off x="3948366" y="3393587"/>
                <a:ext cx="89128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="" xmlns:a16="http://schemas.microsoft.com/office/drawing/2014/main" id="{E18D61B2-2D31-499A-A306-0421136925E7}"/>
                  </a:ext>
                </a:extLst>
              </p:cNvPr>
              <p:cNvSpPr/>
              <p:nvPr/>
            </p:nvSpPr>
            <p:spPr>
              <a:xfrm>
                <a:off x="921652" y="3580846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디버깅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="" xmlns:a16="http://schemas.microsoft.com/office/drawing/2014/main" id="{F01EB6E1-1EF4-42EF-B3AF-35FAB9DDB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3819237"/>
                <a:ext cx="2018987" cy="2835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FDE228B4-7B57-4E1F-BC3B-B80B41530FEF}"/>
                  </a:ext>
                </a:extLst>
              </p:cNvPr>
              <p:cNvSpPr txBox="1"/>
              <p:nvPr/>
            </p:nvSpPr>
            <p:spPr>
              <a:xfrm>
                <a:off x="3712595" y="384759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SCI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="" xmlns:a16="http://schemas.microsoft.com/office/drawing/2014/main" id="{1034DDEB-C72C-43A2-9A80-E2776D9D5293}"/>
                  </a:ext>
                </a:extLst>
              </p:cNvPr>
              <p:cNvSpPr/>
              <p:nvPr/>
            </p:nvSpPr>
            <p:spPr>
              <a:xfrm>
                <a:off x="1990644" y="4018882"/>
                <a:ext cx="124495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RF</a:t>
                </a:r>
              </a:p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</a:rPr>
                  <a:t>송수신기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73B6B2F3-9211-4C9A-9EA7-E6D00374C1E5}"/>
                  </a:ext>
                </a:extLst>
              </p:cNvPr>
              <p:cNvSpPr txBox="1"/>
              <p:nvPr/>
            </p:nvSpPr>
            <p:spPr>
              <a:xfrm>
                <a:off x="3671727" y="4292572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eCAP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="" xmlns:a16="http://schemas.microsoft.com/office/drawing/2014/main" id="{15190B1E-5D61-4A4B-AFAE-DBF072183B90}"/>
                  </a:ext>
                </a:extLst>
              </p:cNvPr>
              <p:cNvSpPr/>
              <p:nvPr/>
            </p:nvSpPr>
            <p:spPr>
              <a:xfrm>
                <a:off x="921653" y="4498003"/>
                <a:ext cx="1099222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엔코더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="" xmlns:a16="http://schemas.microsoft.com/office/drawing/2014/main" id="{547AC443-50B2-48D9-AB75-854BED676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4752668"/>
                <a:ext cx="2439335" cy="34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3E5CEFA5-59E2-46AD-B87B-919DA6443781}"/>
                  </a:ext>
                </a:extLst>
              </p:cNvPr>
              <p:cNvSpPr txBox="1"/>
              <p:nvPr/>
            </p:nvSpPr>
            <p:spPr>
              <a:xfrm>
                <a:off x="4078058" y="475614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eQEP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="" xmlns:a16="http://schemas.microsoft.com/office/drawing/2014/main" id="{AC908526-4335-499F-9B0D-B8DFF5BBA24C}"/>
                  </a:ext>
                </a:extLst>
              </p:cNvPr>
              <p:cNvSpPr/>
              <p:nvPr/>
            </p:nvSpPr>
            <p:spPr>
              <a:xfrm>
                <a:off x="1990644" y="4931403"/>
                <a:ext cx="1244956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</a:rPr>
                  <a:t>서보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="" xmlns:a16="http://schemas.microsoft.com/office/drawing/2014/main" id="{5003C7D2-B5B4-432E-BBAD-62BAC038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083" y="5197474"/>
                <a:ext cx="173142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A1E12E6C-E62E-49DA-BD2B-AC6FFFEBE22B}"/>
                  </a:ext>
                </a:extLst>
              </p:cNvPr>
              <p:cNvSpPr txBox="1"/>
              <p:nvPr/>
            </p:nvSpPr>
            <p:spPr>
              <a:xfrm>
                <a:off x="4572251" y="5216589"/>
                <a:ext cx="8247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964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(2</a:t>
            </a:r>
            <a:r>
              <a:rPr lang="ko-KR" altLang="en-US" dirty="0" smtClean="0"/>
              <a:t>주차</a:t>
            </a:r>
            <a:r>
              <a:rPr lang="en-US" altLang="ko-KR" dirty="0"/>
              <a:t>) – </a:t>
            </a:r>
            <a:r>
              <a:rPr lang="ko-KR" altLang="en-US" dirty="0" smtClean="0"/>
              <a:t>전원 보드</a:t>
            </a:r>
            <a:endParaRPr lang="ko-KR" altLang="en-US" dirty="0"/>
          </a:p>
        </p:txBody>
      </p:sp>
      <p:pic>
        <p:nvPicPr>
          <p:cNvPr id="1026" name="Picture 2" descr="C:\Users\Jangho\Desktop\POWER_LED_구동_회로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3438" y="1522357"/>
            <a:ext cx="7612062" cy="5183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437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(2</a:t>
            </a:r>
            <a:r>
              <a:rPr lang="ko-KR" altLang="en-US" dirty="0" smtClean="0"/>
              <a:t>주차</a:t>
            </a:r>
            <a:r>
              <a:rPr lang="en-US" altLang="ko-KR" dirty="0"/>
              <a:t>) – </a:t>
            </a:r>
            <a:r>
              <a:rPr lang="ko-KR" altLang="en-US" dirty="0" smtClean="0"/>
              <a:t>전원 보드</a:t>
            </a:r>
            <a:endParaRPr lang="ko-KR" altLang="en-US" dirty="0"/>
          </a:p>
        </p:txBody>
      </p:sp>
      <p:pic>
        <p:nvPicPr>
          <p:cNvPr id="2050" name="Picture 2" descr="C:\Users\Jangho\Documents\카카오톡 받은 파일\수정됨_KakaoTalk_20190620_1306400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9384" y="1444208"/>
            <a:ext cx="7458075" cy="52101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600054" y="5861481"/>
            <a:ext cx="183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12V – 3V / 0.3A </a:t>
            </a:r>
          </a:p>
          <a:p>
            <a:r>
              <a:rPr lang="en-US" altLang="ko-KR" dirty="0" smtClean="0"/>
              <a:t>= 30</a:t>
            </a:r>
            <a:r>
              <a:rPr lang="el-GR" dirty="0" smtClean="0"/>
              <a:t>Ω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7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374910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xmlns="" id="{39B8A095-1EB5-4799-BEDE-33F40ABAFCA0}"/>
              </a:ext>
            </a:extLst>
          </p:cNvPr>
          <p:cNvSpPr txBox="1"/>
          <p:nvPr/>
        </p:nvSpPr>
        <p:spPr>
          <a:xfrm>
            <a:off x="898308" y="895739"/>
            <a:ext cx="9905760" cy="7194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xmlns="" id="{77F837A1-8511-4D91-806C-6CE3E5810730}"/>
              </a:ext>
            </a:extLst>
          </p:cNvPr>
          <p:cNvSpPr txBox="1"/>
          <p:nvPr/>
        </p:nvSpPr>
        <p:spPr>
          <a:xfrm>
            <a:off x="6785683" y="2115104"/>
            <a:ext cx="4435692" cy="20396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-PC</a:t>
            </a: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-TMS570LC43xx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개발 보드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-Rf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송수신기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-Garmin lidar</a:t>
            </a: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모듈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(2ea)</a:t>
            </a: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199346-7A0D-44EC-9BD5-20C8F4E9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65902" y="1187400"/>
            <a:ext cx="4220384" cy="53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034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382341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xmlns="" id="{39B8A095-1EB5-4799-BEDE-33F40ABAFCA0}"/>
              </a:ext>
            </a:extLst>
          </p:cNvPr>
          <p:cNvSpPr txBox="1"/>
          <p:nvPr/>
        </p:nvSpPr>
        <p:spPr>
          <a:xfrm>
            <a:off x="898308" y="839806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xmlns="" id="{77F837A1-8511-4D91-806C-6CE3E5810730}"/>
              </a:ext>
            </a:extLst>
          </p:cNvPr>
          <p:cNvSpPr txBox="1"/>
          <p:nvPr/>
        </p:nvSpPr>
        <p:spPr>
          <a:xfrm>
            <a:off x="8395501" y="2069987"/>
            <a:ext cx="3695886" cy="20396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-Window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용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CCS</a:t>
            </a: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모듈을 테스트 하기 위한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window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전용 프로그램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(usb2can)</a:t>
            </a: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7A11CF8-7C21-41A0-B638-67730468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1" y="1754736"/>
            <a:ext cx="7063273" cy="44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843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Task0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DSP-MCU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A78F020-4F31-45DC-B8F9-168F083B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748828" cy="486708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6249C55C-5919-4FA1-9F91-78914352C216}"/>
              </a:ext>
            </a:extLst>
          </p:cNvPr>
          <p:cNvCxnSpPr>
            <a:cxnSpLocks/>
          </p:cNvCxnSpPr>
          <p:nvPr/>
        </p:nvCxnSpPr>
        <p:spPr>
          <a:xfrm>
            <a:off x="5627078" y="3837001"/>
            <a:ext cx="10199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F926285-17B0-4C29-B4B6-37727CFCB0A6}"/>
              </a:ext>
            </a:extLst>
          </p:cNvPr>
          <p:cNvSpPr/>
          <p:nvPr/>
        </p:nvSpPr>
        <p:spPr>
          <a:xfrm>
            <a:off x="2835060" y="3322821"/>
            <a:ext cx="2792018" cy="1043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74D6F8B-32BA-48F8-A5E5-660998881FAE}"/>
              </a:ext>
            </a:extLst>
          </p:cNvPr>
          <p:cNvSpPr txBox="1"/>
          <p:nvPr/>
        </p:nvSpPr>
        <p:spPr>
          <a:xfrm>
            <a:off x="6707917" y="3429000"/>
            <a:ext cx="23680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Throttle </a:t>
            </a:r>
            <a:r>
              <a:rPr lang="ko-KR" altLang="en-US" sz="1600" dirty="0">
                <a:solidFill>
                  <a:srgbClr val="FF0000"/>
                </a:solidFill>
              </a:rPr>
              <a:t>값과 </a:t>
            </a:r>
            <a:r>
              <a:rPr lang="en-US" altLang="ko-KR" sz="1600" dirty="0">
                <a:solidFill>
                  <a:srgbClr val="FF0000"/>
                </a:solidFill>
              </a:rPr>
              <a:t>rudder </a:t>
            </a:r>
            <a:r>
              <a:rPr lang="ko-KR" altLang="en-US" sz="1600" dirty="0">
                <a:solidFill>
                  <a:srgbClr val="FF0000"/>
                </a:solidFill>
              </a:rPr>
              <a:t>값이 </a:t>
            </a:r>
            <a:r>
              <a:rPr lang="en-US" altLang="ko-KR" sz="1600" dirty="0">
                <a:solidFill>
                  <a:srgbClr val="FF0000"/>
                </a:solidFill>
              </a:rPr>
              <a:t>256</a:t>
            </a:r>
            <a:r>
              <a:rPr lang="ko-KR" altLang="en-US" sz="1600" dirty="0">
                <a:solidFill>
                  <a:srgbClr val="FF0000"/>
                </a:solidFill>
              </a:rPr>
              <a:t>을 초과 하기 때문에 </a:t>
            </a:r>
            <a:r>
              <a:rPr lang="en-US" altLang="ko-KR" sz="1600" dirty="0">
                <a:solidFill>
                  <a:srgbClr val="FF0000"/>
                </a:solidFill>
              </a:rPr>
              <a:t>2byte </a:t>
            </a:r>
            <a:r>
              <a:rPr lang="ko-KR" altLang="en-US" sz="1600" dirty="0">
                <a:solidFill>
                  <a:srgbClr val="FF0000"/>
                </a:solidFill>
              </a:rPr>
              <a:t>받아서 처리</a:t>
            </a:r>
          </a:p>
        </p:txBody>
      </p:sp>
    </p:spTree>
    <p:extLst>
      <p:ext uri="{BB962C8B-B14F-4D97-AF65-F5344CB8AC3E}">
        <p14:creationId xmlns:p14="http://schemas.microsoft.com/office/powerpoint/2010/main" val="190983930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4A277ED-A657-41CF-BD25-D47D2970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00585"/>
            <a:ext cx="6572740" cy="4986031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lang="en-US" altLang="ko-KR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bldc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motor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전진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후진 동작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xmlns="" id="{C30CD47C-FA7E-43A5-94F2-86B803E18CDE}"/>
              </a:ext>
            </a:extLst>
          </p:cNvPr>
          <p:cNvSpPr/>
          <p:nvPr/>
        </p:nvSpPr>
        <p:spPr>
          <a:xfrm>
            <a:off x="6799078" y="2600787"/>
            <a:ext cx="701336" cy="138506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A1B117C-2F9C-45E2-B854-DD61249BBEC1}"/>
              </a:ext>
            </a:extLst>
          </p:cNvPr>
          <p:cNvSpPr txBox="1"/>
          <p:nvPr/>
        </p:nvSpPr>
        <p:spPr>
          <a:xfrm>
            <a:off x="7596719" y="2918920"/>
            <a:ext cx="219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PWM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듀티에</a:t>
            </a:r>
            <a:r>
              <a:rPr lang="ko-KR" altLang="en-US" sz="1600" dirty="0">
                <a:solidFill>
                  <a:srgbClr val="FF0000"/>
                </a:solidFill>
              </a:rPr>
              <a:t> 따른 후진 동작 구현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xmlns="" id="{1E04D5D4-F250-4D52-AC78-8AB9AFD94A24}"/>
              </a:ext>
            </a:extLst>
          </p:cNvPr>
          <p:cNvSpPr/>
          <p:nvPr/>
        </p:nvSpPr>
        <p:spPr>
          <a:xfrm>
            <a:off x="6799078" y="4196861"/>
            <a:ext cx="701336" cy="481515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15F3650-D9F6-49FF-B46E-7AD6C285F640}"/>
              </a:ext>
            </a:extLst>
          </p:cNvPr>
          <p:cNvSpPr txBox="1"/>
          <p:nvPr/>
        </p:nvSpPr>
        <p:spPr>
          <a:xfrm>
            <a:off x="7596719" y="4093601"/>
            <a:ext cx="219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PWM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듀티에</a:t>
            </a:r>
            <a:r>
              <a:rPr lang="ko-KR" altLang="en-US" sz="1600" dirty="0">
                <a:solidFill>
                  <a:srgbClr val="FF0000"/>
                </a:solidFill>
              </a:rPr>
              <a:t> 따른 중립 동작 구현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xmlns="" id="{B60F39B4-058A-4857-9B6A-E210273A150D}"/>
              </a:ext>
            </a:extLst>
          </p:cNvPr>
          <p:cNvSpPr/>
          <p:nvPr/>
        </p:nvSpPr>
        <p:spPr>
          <a:xfrm>
            <a:off x="6799078" y="4900778"/>
            <a:ext cx="701336" cy="90478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64FD090-CC6E-4C1E-868B-C2408D8B94C9}"/>
              </a:ext>
            </a:extLst>
          </p:cNvPr>
          <p:cNvSpPr txBox="1"/>
          <p:nvPr/>
        </p:nvSpPr>
        <p:spPr>
          <a:xfrm>
            <a:off x="7596719" y="5048597"/>
            <a:ext cx="219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PWM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듀티에</a:t>
            </a:r>
            <a:r>
              <a:rPr lang="ko-KR" altLang="en-US" sz="1600" dirty="0">
                <a:solidFill>
                  <a:srgbClr val="FF0000"/>
                </a:solidFill>
              </a:rPr>
              <a:t> 따른 전진 동작 구현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006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9DCDEB5-1A57-4F1F-B597-58A4B6F0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371372" cy="4855621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Task2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servo motor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좌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우 방향 제어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457287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3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시리얼 통신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각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디버깅용도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4BDB7D5-ECC6-41AA-8D05-B9384E7B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858000" cy="49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913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44B31A-466A-4A78-B305-D7CE7F92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713256" cy="4534677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Task4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FPGA-MCU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CE0B74C-CE11-4E35-8EB4-0E13557F2FBE}"/>
              </a:ext>
            </a:extLst>
          </p:cNvPr>
          <p:cNvSpPr/>
          <p:nvPr/>
        </p:nvSpPr>
        <p:spPr>
          <a:xfrm>
            <a:off x="2533799" y="2361144"/>
            <a:ext cx="2140837" cy="316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B4C7C98-D826-49FA-80BF-3711CD401032}"/>
              </a:ext>
            </a:extLst>
          </p:cNvPr>
          <p:cNvSpPr txBox="1"/>
          <p:nvPr/>
        </p:nvSpPr>
        <p:spPr>
          <a:xfrm>
            <a:off x="5225143" y="2288682"/>
            <a:ext cx="16018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2byte </a:t>
            </a:r>
            <a:r>
              <a:rPr lang="ko-KR" altLang="en-US" sz="1200" dirty="0">
                <a:solidFill>
                  <a:srgbClr val="FF0000"/>
                </a:solidFill>
              </a:rPr>
              <a:t>씩 받아서 처리</a:t>
            </a:r>
            <a:r>
              <a:rPr lang="en-US" altLang="ko-KR" sz="1200" dirty="0">
                <a:solidFill>
                  <a:srgbClr val="FF0000"/>
                </a:solidFill>
              </a:rPr>
              <a:t>(256 </a:t>
            </a:r>
            <a:r>
              <a:rPr lang="ko-KR" altLang="en-US" sz="1200" dirty="0" err="1">
                <a:solidFill>
                  <a:srgbClr val="FF0000"/>
                </a:solidFill>
              </a:rPr>
              <a:t>오버플로우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0EF07C8D-643E-44D0-98FD-268064813E82}"/>
              </a:ext>
            </a:extLst>
          </p:cNvPr>
          <p:cNvCxnSpPr>
            <a:cxnSpLocks/>
          </p:cNvCxnSpPr>
          <p:nvPr/>
        </p:nvCxnSpPr>
        <p:spPr>
          <a:xfrm>
            <a:off x="4674636" y="2519515"/>
            <a:ext cx="55050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BB4742F-332D-4082-BC37-D451EFA2F837}"/>
              </a:ext>
            </a:extLst>
          </p:cNvPr>
          <p:cNvSpPr/>
          <p:nvPr/>
        </p:nvSpPr>
        <p:spPr>
          <a:xfrm>
            <a:off x="3149268" y="3498836"/>
            <a:ext cx="2946732" cy="214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23E539C9-6112-42EE-BBCB-50EE769A876B}"/>
              </a:ext>
            </a:extLst>
          </p:cNvPr>
          <p:cNvCxnSpPr>
            <a:cxnSpLocks/>
          </p:cNvCxnSpPr>
          <p:nvPr/>
        </p:nvCxnSpPr>
        <p:spPr>
          <a:xfrm>
            <a:off x="6096000" y="3596372"/>
            <a:ext cx="34844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9C45C83-B1F2-4BE5-8462-5BBC26DF8E8B}"/>
              </a:ext>
            </a:extLst>
          </p:cNvPr>
          <p:cNvSpPr txBox="1"/>
          <p:nvPr/>
        </p:nvSpPr>
        <p:spPr>
          <a:xfrm>
            <a:off x="6397067" y="3297997"/>
            <a:ext cx="13411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DSP</a:t>
            </a:r>
            <a:r>
              <a:rPr lang="ko-KR" altLang="en-US" sz="1200" dirty="0">
                <a:solidFill>
                  <a:srgbClr val="FF0000"/>
                </a:solidFill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</a:rPr>
              <a:t>CAN </a:t>
            </a:r>
            <a:r>
              <a:rPr lang="ko-KR" altLang="en-US" sz="1200" dirty="0">
                <a:solidFill>
                  <a:srgbClr val="FF0000"/>
                </a:solidFill>
              </a:rPr>
              <a:t>통신으로 받은 </a:t>
            </a:r>
            <a:r>
              <a:rPr lang="en-US" altLang="ko-KR" sz="1200" dirty="0" err="1">
                <a:solidFill>
                  <a:srgbClr val="FF0000"/>
                </a:solidFill>
              </a:rPr>
              <a:t>bldc</a:t>
            </a:r>
            <a:r>
              <a:rPr lang="en-US" altLang="ko-KR" sz="1200" dirty="0">
                <a:solidFill>
                  <a:srgbClr val="FF0000"/>
                </a:solidFill>
              </a:rPr>
              <a:t> , servo </a:t>
            </a:r>
            <a:r>
              <a:rPr lang="ko-KR" altLang="en-US" sz="1200" dirty="0">
                <a:solidFill>
                  <a:srgbClr val="FF0000"/>
                </a:solidFill>
              </a:rPr>
              <a:t>값을 사용</a:t>
            </a:r>
          </a:p>
        </p:txBody>
      </p:sp>
    </p:spTree>
    <p:extLst>
      <p:ext uri="{BB962C8B-B14F-4D97-AF65-F5344CB8AC3E}">
        <p14:creationId xmlns:p14="http://schemas.microsoft.com/office/powerpoint/2010/main" val="138088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MPU9250</a:t>
            </a:r>
            <a:r>
              <a:rPr lang="ko-KR" altLang="en-US" dirty="0"/>
              <a:t>의 </a:t>
            </a:r>
            <a:r>
              <a:rPr lang="en-US" altLang="ko-KR" dirty="0"/>
              <a:t>raw data, g-unit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7" t="3674" r="8600"/>
          <a:stretch/>
        </p:blipFill>
        <p:spPr>
          <a:xfrm>
            <a:off x="6270172" y="2233747"/>
            <a:ext cx="4937760" cy="3540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1" t="16494" r="12122" b="12256"/>
          <a:stretch/>
        </p:blipFill>
        <p:spPr>
          <a:xfrm>
            <a:off x="1227910" y="2233747"/>
            <a:ext cx="4606310" cy="3540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2388" y="5789408"/>
            <a:ext cx="145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raw data 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963995" y="5747655"/>
            <a:ext cx="170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 unit data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357596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3BDB639-296E-4937-AC8F-63DFD15F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172200" cy="4918144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5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특정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중지 및 해제 시키기 위한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B928906-2018-4C3E-9C2D-FD61B33EE430}"/>
              </a:ext>
            </a:extLst>
          </p:cNvPr>
          <p:cNvSpPr/>
          <p:nvPr/>
        </p:nvSpPr>
        <p:spPr>
          <a:xfrm>
            <a:off x="2442559" y="2833240"/>
            <a:ext cx="1341121" cy="18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6888B51-E843-46B6-82EF-90709D33704E}"/>
              </a:ext>
            </a:extLst>
          </p:cNvPr>
          <p:cNvCxnSpPr>
            <a:cxnSpLocks/>
          </p:cNvCxnSpPr>
          <p:nvPr/>
        </p:nvCxnSpPr>
        <p:spPr>
          <a:xfrm>
            <a:off x="3783680" y="2923746"/>
            <a:ext cx="582580" cy="12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012243B-8E63-4DA5-A576-9F13764A71AA}"/>
              </a:ext>
            </a:extLst>
          </p:cNvPr>
          <p:cNvSpPr txBox="1"/>
          <p:nvPr/>
        </p:nvSpPr>
        <p:spPr>
          <a:xfrm>
            <a:off x="4366260" y="2692913"/>
            <a:ext cx="17983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RF</a:t>
            </a:r>
            <a:r>
              <a:rPr lang="ko-KR" altLang="en-US" sz="1100" dirty="0">
                <a:solidFill>
                  <a:srgbClr val="FF0000"/>
                </a:solidFill>
              </a:rPr>
              <a:t>송신기의 </a:t>
            </a:r>
            <a:r>
              <a:rPr lang="en-US" altLang="ko-KR" sz="1100" dirty="0">
                <a:solidFill>
                  <a:srgbClr val="FF0000"/>
                </a:solidFill>
              </a:rPr>
              <a:t>toggle </a:t>
            </a:r>
            <a:r>
              <a:rPr lang="ko-KR" altLang="en-US" sz="1100" dirty="0">
                <a:solidFill>
                  <a:srgbClr val="FF0000"/>
                </a:solidFill>
              </a:rPr>
              <a:t>스위치가 </a:t>
            </a:r>
            <a:r>
              <a:rPr lang="en-US" altLang="ko-KR" sz="1100" dirty="0">
                <a:solidFill>
                  <a:srgbClr val="FF0000"/>
                </a:solidFill>
              </a:rPr>
              <a:t>High </a:t>
            </a:r>
            <a:r>
              <a:rPr lang="ko-KR" altLang="en-US" sz="1100" dirty="0">
                <a:solidFill>
                  <a:srgbClr val="FF0000"/>
                </a:solidFill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10257291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7F8B7A0-76BE-4949-BC44-9C5315D6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9" y="1083077"/>
            <a:ext cx="10244830" cy="5424256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5DCAB30-3058-4A25-901D-3022B3EC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14408" y="5464167"/>
            <a:ext cx="1242875" cy="8434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0F302CE-B717-46EE-8478-7CC7ED974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899" y="2941043"/>
            <a:ext cx="667362" cy="603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03DF242-98F6-484C-A1AA-EF4B4A8AF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109" y="1140012"/>
            <a:ext cx="672889" cy="521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FBD65B8-5AAC-4B26-B860-2BD9906E1931}"/>
              </a:ext>
            </a:extLst>
          </p:cNvPr>
          <p:cNvSpPr/>
          <p:nvPr/>
        </p:nvSpPr>
        <p:spPr>
          <a:xfrm>
            <a:off x="5177863" y="5592475"/>
            <a:ext cx="1501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① 차선 진입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588FBF2-2E60-4140-A94E-8A06080B14E3}"/>
              </a:ext>
            </a:extLst>
          </p:cNvPr>
          <p:cNvSpPr/>
          <p:nvPr/>
        </p:nvSpPr>
        <p:spPr>
          <a:xfrm>
            <a:off x="7329005" y="2691374"/>
            <a:ext cx="2030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③ 차선 변경 완료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E2281CE-0EB8-4470-B278-05DC7AD5848A}"/>
              </a:ext>
            </a:extLst>
          </p:cNvPr>
          <p:cNvSpPr/>
          <p:nvPr/>
        </p:nvSpPr>
        <p:spPr>
          <a:xfrm>
            <a:off x="5107464" y="4199963"/>
            <a:ext cx="3359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② 차선 주행 </a:t>
            </a:r>
            <a:r>
              <a:rPr lang="en-US" altLang="ko-KR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&amp;</a:t>
            </a:r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 장애물 감지 </a:t>
            </a:r>
            <a:r>
              <a:rPr lang="en-US" altLang="ko-KR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&amp;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 차선 우회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D9D59CFE-09B5-450D-9B04-FA8F933AA91D}"/>
              </a:ext>
            </a:extLst>
          </p:cNvPr>
          <p:cNvCxnSpPr>
            <a:cxnSpLocks/>
          </p:cNvCxnSpPr>
          <p:nvPr/>
        </p:nvCxnSpPr>
        <p:spPr>
          <a:xfrm flipV="1">
            <a:off x="7128769" y="2458721"/>
            <a:ext cx="0" cy="9033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E0AD7E93-0A0C-4D7A-B4CB-608EF67501FD}"/>
              </a:ext>
            </a:extLst>
          </p:cNvPr>
          <p:cNvCxnSpPr>
            <a:cxnSpLocks/>
          </p:cNvCxnSpPr>
          <p:nvPr/>
        </p:nvCxnSpPr>
        <p:spPr>
          <a:xfrm flipH="1" flipV="1">
            <a:off x="5389892" y="1829913"/>
            <a:ext cx="1183891" cy="6288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FF0DFD7A-AD89-4FB6-9216-C9E44BF2D0E8}"/>
              </a:ext>
            </a:extLst>
          </p:cNvPr>
          <p:cNvCxnSpPr>
            <a:cxnSpLocks/>
          </p:cNvCxnSpPr>
          <p:nvPr/>
        </p:nvCxnSpPr>
        <p:spPr>
          <a:xfrm flipV="1">
            <a:off x="5389892" y="1083077"/>
            <a:ext cx="0" cy="5788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직선 연결선 547">
            <a:extLst>
              <a:ext uri="{FF2B5EF4-FFF2-40B4-BE49-F238E27FC236}">
                <a16:creationId xmlns:a16="http://schemas.microsoft.com/office/drawing/2014/main" xmlns="" id="{433D39AD-EC00-4868-8411-4EF85006092A}"/>
              </a:ext>
            </a:extLst>
          </p:cNvPr>
          <p:cNvCxnSpPr>
            <a:cxnSpLocks/>
          </p:cNvCxnSpPr>
          <p:nvPr/>
        </p:nvCxnSpPr>
        <p:spPr>
          <a:xfrm flipV="1">
            <a:off x="4635845" y="4056380"/>
            <a:ext cx="0" cy="995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직선 화살표 연결선 549">
            <a:extLst>
              <a:ext uri="{FF2B5EF4-FFF2-40B4-BE49-F238E27FC236}">
                <a16:creationId xmlns:a16="http://schemas.microsoft.com/office/drawing/2014/main" xmlns="" id="{6EB69030-7CE9-4209-B4E2-D8E40D768CB5}"/>
              </a:ext>
            </a:extLst>
          </p:cNvPr>
          <p:cNvCxnSpPr>
            <a:cxnSpLocks/>
          </p:cNvCxnSpPr>
          <p:nvPr/>
        </p:nvCxnSpPr>
        <p:spPr>
          <a:xfrm flipV="1">
            <a:off x="4617720" y="3349083"/>
            <a:ext cx="2061580" cy="7326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6857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A545C03-B966-4E19-8A52-D949E9CFF3DC}"/>
              </a:ext>
            </a:extLst>
          </p:cNvPr>
          <p:cNvSpPr txBox="1"/>
          <p:nvPr/>
        </p:nvSpPr>
        <p:spPr>
          <a:xfrm>
            <a:off x="1304158" y="1127465"/>
            <a:ext cx="99057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/>
              <a:t>차선 진입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RF </a:t>
            </a:r>
            <a:r>
              <a:rPr lang="ko-KR" altLang="en-US" sz="2000" dirty="0"/>
              <a:t>송수신기를 이용하여 차선으로 진입하여 정지한다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FPGA-MCU</a:t>
            </a:r>
            <a:r>
              <a:rPr lang="ko-KR" altLang="en-US" sz="2000" dirty="0"/>
              <a:t>간에 </a:t>
            </a:r>
            <a:r>
              <a:rPr lang="en-US" altLang="ko-KR" sz="2000" dirty="0"/>
              <a:t>FPGA</a:t>
            </a:r>
            <a:r>
              <a:rPr lang="ko-KR" altLang="en-US" sz="2000" dirty="0"/>
              <a:t>로 부터 </a:t>
            </a:r>
            <a:r>
              <a:rPr lang="en-US" altLang="ko-KR" sz="2000" dirty="0"/>
              <a:t>Garmin lidar</a:t>
            </a:r>
            <a:r>
              <a:rPr lang="ko-KR" altLang="en-US" sz="2000" dirty="0"/>
              <a:t>의 </a:t>
            </a:r>
            <a:r>
              <a:rPr lang="en-US" altLang="ko-KR" sz="2000" dirty="0"/>
              <a:t>data </a:t>
            </a:r>
            <a:r>
              <a:rPr lang="ko-KR" altLang="en-US" sz="2000" dirty="0"/>
              <a:t>값을 </a:t>
            </a:r>
            <a:r>
              <a:rPr lang="en-US" altLang="ko-KR" sz="2000" dirty="0"/>
              <a:t>CAN</a:t>
            </a:r>
            <a:r>
              <a:rPr lang="ko-KR" altLang="en-US" sz="2000" dirty="0"/>
              <a:t>통신으로 항시 받는다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전방 카메라가 차선을 인식 하게 되면 우회 할 옆 차선의 </a:t>
            </a:r>
            <a:r>
              <a:rPr lang="en-US" altLang="ko-KR" sz="2000" dirty="0"/>
              <a:t>throttle , rudder </a:t>
            </a:r>
            <a:r>
              <a:rPr lang="ko-KR" altLang="en-US" sz="2000" dirty="0"/>
              <a:t>데이터 값을 </a:t>
            </a:r>
            <a:r>
              <a:rPr lang="en-US" altLang="ko-KR" sz="2000" dirty="0"/>
              <a:t>DSP-MCU </a:t>
            </a:r>
            <a:r>
              <a:rPr lang="ko-KR" altLang="en-US" sz="2000" dirty="0"/>
              <a:t>간에 </a:t>
            </a:r>
            <a:r>
              <a:rPr lang="en-US" altLang="ko-KR" sz="2000" dirty="0"/>
              <a:t>CAN </a:t>
            </a:r>
            <a:r>
              <a:rPr lang="ko-KR" altLang="en-US" sz="2000" dirty="0"/>
              <a:t>통신으로  차선 변경 </a:t>
            </a:r>
            <a:r>
              <a:rPr lang="ko-KR" altLang="en-US" sz="2000" dirty="0" err="1"/>
              <a:t>할때</a:t>
            </a:r>
            <a:r>
              <a:rPr lang="ko-KR" altLang="en-US" sz="2000"/>
              <a:t> 까지 </a:t>
            </a:r>
            <a:r>
              <a:rPr lang="ko-KR" altLang="en-US" sz="2000" dirty="0"/>
              <a:t>항시 받는다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 </a:t>
            </a:r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Task0,1,2,4,5 </a:t>
            </a:r>
            <a:r>
              <a:rPr lang="ko-KR" altLang="en-US" sz="2000" dirty="0"/>
              <a:t>모두 동작</a:t>
            </a:r>
            <a:r>
              <a:rPr lang="en-US" altLang="ko-KR" sz="2000" dirty="0"/>
              <a:t>. </a:t>
            </a:r>
            <a:r>
              <a:rPr lang="ko-KR" altLang="en-US" sz="2000" dirty="0"/>
              <a:t>실제 주행 시 </a:t>
            </a:r>
            <a:r>
              <a:rPr lang="en-US" altLang="ko-KR" sz="2000" dirty="0"/>
              <a:t>Task3  </a:t>
            </a:r>
            <a:r>
              <a:rPr lang="ko-KR" altLang="en-US" sz="2000" dirty="0"/>
              <a:t>삭제 예정 </a:t>
            </a:r>
            <a:r>
              <a:rPr lang="en-US" altLang="ko-KR" sz="2000" dirty="0"/>
              <a:t>(</a:t>
            </a:r>
            <a:r>
              <a:rPr lang="ko-KR" altLang="en-US" sz="2000" dirty="0"/>
              <a:t>디버깅용</a:t>
            </a:r>
            <a:r>
              <a:rPr lang="en-US" altLang="ko-KR" sz="2000" dirty="0"/>
              <a:t>)  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255078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A545C03-B966-4E19-8A52-D949E9CFF3DC}"/>
              </a:ext>
            </a:extLst>
          </p:cNvPr>
          <p:cNvSpPr txBox="1"/>
          <p:nvPr/>
        </p:nvSpPr>
        <p:spPr>
          <a:xfrm>
            <a:off x="1304158" y="1127465"/>
            <a:ext cx="990576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	</a:t>
            </a:r>
            <a:r>
              <a:rPr lang="ko-KR" altLang="en-US" sz="2000" dirty="0"/>
              <a:t>차선 주행 </a:t>
            </a:r>
            <a:r>
              <a:rPr lang="en-US" altLang="ko-KR" sz="2000" dirty="0"/>
              <a:t>&amp; </a:t>
            </a:r>
            <a:r>
              <a:rPr lang="ko-KR" altLang="en-US" sz="2000" dirty="0"/>
              <a:t>장애물 감지 </a:t>
            </a:r>
            <a:r>
              <a:rPr lang="en-US" altLang="ko-KR" sz="2000" dirty="0"/>
              <a:t>&amp; </a:t>
            </a:r>
            <a:r>
              <a:rPr lang="ko-KR" altLang="en-US" sz="2000" dirty="0"/>
              <a:t>차선 우회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RF </a:t>
            </a:r>
            <a:r>
              <a:rPr lang="ko-KR" altLang="en-US" sz="2000" dirty="0"/>
              <a:t>송신기의 </a:t>
            </a:r>
            <a:r>
              <a:rPr lang="en-US" altLang="ko-KR" sz="2000" dirty="0"/>
              <a:t>toggle switch(ch7)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High </a:t>
            </a:r>
            <a:r>
              <a:rPr lang="ko-KR" altLang="en-US" sz="2000" dirty="0"/>
              <a:t>신호로 변경하여 앞으로 전진한다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Task5</a:t>
            </a:r>
            <a:r>
              <a:rPr lang="ko-KR" altLang="en-US" sz="2000" dirty="0"/>
              <a:t>의 </a:t>
            </a:r>
            <a:r>
              <a:rPr lang="en-US" altLang="ko-KR" sz="2000" dirty="0"/>
              <a:t>toggle switch</a:t>
            </a:r>
            <a:r>
              <a:rPr lang="ko-KR" altLang="en-US" sz="2000" dirty="0"/>
              <a:t>를 </a:t>
            </a:r>
            <a:r>
              <a:rPr lang="en-US" altLang="ko-KR" sz="2000" dirty="0"/>
              <a:t> High</a:t>
            </a:r>
            <a:r>
              <a:rPr lang="ko-KR" altLang="en-US" sz="2000" dirty="0"/>
              <a:t>로 변경함으로써</a:t>
            </a:r>
            <a:r>
              <a:rPr lang="en-US" altLang="ko-KR" sz="2000" dirty="0"/>
              <a:t> Task1(throttle),2(rudder) </a:t>
            </a:r>
            <a:r>
              <a:rPr lang="ko-KR" altLang="en-US" sz="2000" dirty="0"/>
              <a:t>중지</a:t>
            </a:r>
            <a:r>
              <a:rPr lang="en-US" altLang="ko-KR" sz="2000" dirty="0"/>
              <a:t>. </a:t>
            </a:r>
            <a:r>
              <a:rPr lang="ko-KR" altLang="en-US" sz="2000" dirty="0"/>
              <a:t>고정 값인 </a:t>
            </a:r>
            <a:r>
              <a:rPr lang="en-US" altLang="ko-KR" sz="2000" dirty="0"/>
              <a:t>throttle(1550) , rudder(1250) </a:t>
            </a:r>
            <a:r>
              <a:rPr lang="ko-KR" altLang="en-US" sz="2000" dirty="0"/>
              <a:t>적용되어 천천히 전진 주행을 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2)	</a:t>
            </a:r>
            <a:r>
              <a:rPr lang="ko-KR" altLang="en-US" sz="2000" dirty="0"/>
              <a:t>전진 중에 전방에 장애물이 나타나 </a:t>
            </a:r>
            <a:r>
              <a:rPr lang="en-US" altLang="ko-KR" sz="2000" dirty="0"/>
              <a:t>2M </a:t>
            </a:r>
            <a:r>
              <a:rPr lang="ko-KR" altLang="en-US" sz="2000" dirty="0"/>
              <a:t>범위 이내로 좁혀지면</a:t>
            </a:r>
            <a:r>
              <a:rPr lang="en-US" altLang="ko-KR" sz="2000" dirty="0"/>
              <a:t>(</a:t>
            </a:r>
            <a:r>
              <a:rPr lang="en-US" altLang="ko-KR" sz="2000" dirty="0" err="1"/>
              <a:t>garmin</a:t>
            </a:r>
            <a:r>
              <a:rPr lang="en-US" altLang="ko-KR" sz="2000" dirty="0"/>
              <a:t> lidar data)</a:t>
            </a:r>
            <a:r>
              <a:rPr lang="ko-KR" altLang="en-US" sz="2000" dirty="0"/>
              <a:t> 정지하여 멈춤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3)	Task5</a:t>
            </a:r>
            <a:r>
              <a:rPr lang="ko-KR" altLang="en-US" sz="2000" dirty="0"/>
              <a:t>가 중지 됨에 따라 고정 값 </a:t>
            </a:r>
            <a:r>
              <a:rPr lang="en-US" altLang="ko-KR" sz="2000" dirty="0"/>
              <a:t>throttle(1550) , rudder(1250) </a:t>
            </a:r>
            <a:r>
              <a:rPr lang="ko-KR" altLang="en-US" sz="2000" dirty="0"/>
              <a:t>사라지고 </a:t>
            </a:r>
            <a:r>
              <a:rPr lang="en-US" altLang="ko-KR" sz="2000" dirty="0"/>
              <a:t>Task0(DSP-MCU)</a:t>
            </a:r>
            <a:r>
              <a:rPr lang="ko-KR" altLang="en-US" sz="2000" dirty="0"/>
              <a:t>에서</a:t>
            </a:r>
            <a:r>
              <a:rPr lang="en-US" altLang="ko-KR" sz="2000" dirty="0"/>
              <a:t> CAN </a:t>
            </a:r>
            <a:r>
              <a:rPr lang="ko-KR" altLang="en-US" sz="2000" dirty="0"/>
              <a:t>통신으로 변수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dsp_throttle</a:t>
            </a:r>
            <a:r>
              <a:rPr lang="en-US" altLang="ko-KR" sz="2000" dirty="0"/>
              <a:t> , </a:t>
            </a:r>
            <a:r>
              <a:rPr lang="en-US" altLang="ko-KR" sz="2000" dirty="0" err="1"/>
              <a:t>dsp_rudder</a:t>
            </a:r>
            <a:r>
              <a:rPr lang="en-US" altLang="ko-KR" sz="2000" dirty="0"/>
              <a:t>)</a:t>
            </a:r>
            <a:r>
              <a:rPr lang="ko-KR" altLang="en-US" sz="2000" dirty="0"/>
              <a:t>에 저장했던 </a:t>
            </a:r>
            <a:r>
              <a:rPr lang="en-US" altLang="ko-KR" sz="2000" dirty="0"/>
              <a:t>DSP</a:t>
            </a:r>
            <a:r>
              <a:rPr lang="ko-KR" altLang="en-US" sz="2000" dirty="0"/>
              <a:t>의 우회 값을 적용 하여 좌측</a:t>
            </a:r>
            <a:r>
              <a:rPr lang="en-US" altLang="ko-KR" sz="2000" dirty="0"/>
              <a:t>, </a:t>
            </a:r>
            <a:r>
              <a:rPr lang="ko-KR" altLang="en-US" sz="2000" dirty="0"/>
              <a:t>또는 우측으로 이동</a:t>
            </a:r>
            <a:r>
              <a:rPr lang="en-US" altLang="ko-KR" sz="2000" dirty="0"/>
              <a:t>.</a:t>
            </a:r>
            <a:r>
              <a:rPr lang="ko-KR" altLang="en-US" sz="2000" dirty="0"/>
              <a:t>  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 1(throttle),2(rudder),5(toggle) </a:t>
            </a:r>
            <a:r>
              <a:rPr lang="ko-KR" altLang="en-US" sz="2000" dirty="0"/>
              <a:t>중지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106623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A545C03-B966-4E19-8A52-D949E9CFF3DC}"/>
              </a:ext>
            </a:extLst>
          </p:cNvPr>
          <p:cNvSpPr txBox="1"/>
          <p:nvPr/>
        </p:nvSpPr>
        <p:spPr>
          <a:xfrm>
            <a:off x="1304158" y="1127465"/>
            <a:ext cx="990576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	</a:t>
            </a:r>
            <a:r>
              <a:rPr lang="ko-KR" altLang="en-US" sz="2000" dirty="0"/>
              <a:t>차선 변경 완료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우회 함으로써 </a:t>
            </a:r>
            <a:r>
              <a:rPr lang="en-US" altLang="ko-KR" sz="2000" dirty="0"/>
              <a:t>lidar</a:t>
            </a:r>
            <a:r>
              <a:rPr lang="ko-KR" altLang="en-US" sz="2000" dirty="0"/>
              <a:t>의 장애물 인식 거리를 벗어나게 됨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Task1(</a:t>
            </a:r>
            <a:r>
              <a:rPr lang="en-US" altLang="ko-KR" sz="2000" dirty="0" err="1"/>
              <a:t>bldc</a:t>
            </a:r>
            <a:r>
              <a:rPr lang="en-US" altLang="ko-KR" sz="2000" dirty="0"/>
              <a:t>),2(servo) </a:t>
            </a:r>
            <a:r>
              <a:rPr lang="ko-KR" altLang="en-US" sz="2000" dirty="0"/>
              <a:t>해제</a:t>
            </a:r>
            <a:r>
              <a:rPr lang="en-US" altLang="ko-KR" sz="2000" dirty="0"/>
              <a:t>. Flag </a:t>
            </a:r>
            <a:r>
              <a:rPr lang="ko-KR" altLang="en-US" sz="2000" dirty="0"/>
              <a:t>변수가 바뀌면서 </a:t>
            </a:r>
            <a:r>
              <a:rPr lang="en-US" altLang="ko-KR" sz="2000" dirty="0"/>
              <a:t>Task5(toggle) </a:t>
            </a:r>
            <a:r>
              <a:rPr lang="ko-KR" altLang="en-US" sz="2000" dirty="0"/>
              <a:t>도 해제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457200" indent="-457200">
              <a:buAutoNum type="arabicParenR" startAt="2"/>
            </a:pPr>
            <a:r>
              <a:rPr lang="en-US" altLang="ko-KR" sz="2000" dirty="0"/>
              <a:t>RF </a:t>
            </a:r>
            <a:r>
              <a:rPr lang="ko-KR" altLang="en-US" sz="2000" dirty="0"/>
              <a:t>송수신기를 이용하여 우회한 차선에 일직 선상으로 진입 후 대기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Task5(toggle) </a:t>
            </a:r>
            <a:r>
              <a:rPr lang="ko-KR" altLang="en-US" sz="2000" dirty="0"/>
              <a:t>해제 되면서 기존에 고정 값 </a:t>
            </a:r>
            <a:r>
              <a:rPr lang="en-US" altLang="ko-KR" sz="2000" dirty="0"/>
              <a:t>throttle(1550) , rudder(1250) </a:t>
            </a:r>
            <a:r>
              <a:rPr lang="ko-KR" altLang="en-US" sz="2000" dirty="0"/>
              <a:t>에 의해 순간적으로 적용됨</a:t>
            </a:r>
            <a:r>
              <a:rPr lang="en-US" altLang="ko-KR" sz="2000" dirty="0"/>
              <a:t>(</a:t>
            </a:r>
            <a:r>
              <a:rPr lang="ko-KR" altLang="en-US" sz="2000" dirty="0"/>
              <a:t>방향을 꺾은 상태에서 직진함</a:t>
            </a:r>
            <a:r>
              <a:rPr lang="en-US" altLang="ko-KR" sz="2000" dirty="0"/>
              <a:t>). </a:t>
            </a:r>
            <a:r>
              <a:rPr lang="ko-KR" altLang="en-US" sz="2000" dirty="0"/>
              <a:t>이때 </a:t>
            </a:r>
            <a:r>
              <a:rPr lang="en-US" altLang="ko-KR" sz="2000" dirty="0"/>
              <a:t>RF </a:t>
            </a:r>
            <a:r>
              <a:rPr lang="ko-KR" altLang="en-US" sz="2000" dirty="0"/>
              <a:t>송신기의 </a:t>
            </a:r>
            <a:r>
              <a:rPr lang="en-US" altLang="ko-KR" sz="2000" dirty="0"/>
              <a:t>toggle switch</a:t>
            </a:r>
            <a:r>
              <a:rPr lang="ko-KR" altLang="en-US" sz="2000" dirty="0"/>
              <a:t>를 </a:t>
            </a:r>
            <a:r>
              <a:rPr lang="en-US" altLang="ko-KR" sz="2000" dirty="0"/>
              <a:t>Low</a:t>
            </a:r>
            <a:r>
              <a:rPr lang="ko-KR" altLang="en-US" sz="2000" dirty="0"/>
              <a:t>로 변경해야 함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Task1,2</a:t>
            </a:r>
            <a:r>
              <a:rPr lang="ko-KR" altLang="en-US" sz="2000" dirty="0"/>
              <a:t> 도 해제 되었기 때문에 </a:t>
            </a:r>
            <a:r>
              <a:rPr lang="en-US" altLang="ko-KR" sz="2000" dirty="0"/>
              <a:t>RF </a:t>
            </a:r>
            <a:r>
              <a:rPr lang="ko-KR" altLang="en-US" sz="2000" dirty="0"/>
              <a:t>송수신기로 조종 하여 우회한 차선에서 일직선상으로 자리위치 시킴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>
                <a:ea typeface="Batang" panose="02030600000101010101" pitchFamily="18" charset="-127"/>
              </a:rPr>
              <a:t>→ 2~3</a:t>
            </a:r>
            <a:r>
              <a:rPr lang="ko-KR" altLang="en-US" sz="2000" dirty="0">
                <a:ea typeface="Batang" panose="02030600000101010101" pitchFamily="18" charset="-127"/>
              </a:rPr>
              <a:t> 시나리오를 반복 하면 앞선 장애물이 출현 할 때 마다 우회하여 차선 변경 후 주행이 가능함</a:t>
            </a:r>
            <a:r>
              <a:rPr lang="en-US" altLang="ko-KR" sz="2000" dirty="0">
                <a:ea typeface="Batang" panose="02030600000101010101" pitchFamily="18" charset="-127"/>
              </a:rPr>
              <a:t>.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185178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01" y="2085634"/>
            <a:ext cx="5142367" cy="429156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576000" y="1136968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Vector Table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83" name="Google Shape;283;p31"/>
          <p:cNvCxnSpPr/>
          <p:nvPr/>
        </p:nvCxnSpPr>
        <p:spPr>
          <a:xfrm rot="10800000">
            <a:off x="2880067" y="3119300"/>
            <a:ext cx="4800000" cy="96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31"/>
          <p:cNvSpPr txBox="1"/>
          <p:nvPr/>
        </p:nvSpPr>
        <p:spPr>
          <a:xfrm>
            <a:off x="7851100" y="2643400"/>
            <a:ext cx="29580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reset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85" name="Google Shape;285;p31"/>
          <p:cNvCxnSpPr/>
          <p:nvPr/>
        </p:nvCxnSpPr>
        <p:spPr>
          <a:xfrm rot="10800000">
            <a:off x="2880067" y="3861967"/>
            <a:ext cx="4800000" cy="9600"/>
          </a:xfrm>
          <a:prstGeom prst="straightConnector1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31"/>
          <p:cNvSpPr txBox="1"/>
          <p:nvPr/>
        </p:nvSpPr>
        <p:spPr>
          <a:xfrm>
            <a:off x="7851099" y="3385667"/>
            <a:ext cx="4023037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rtos</a:t>
            </a:r>
            <a:r>
              <a:rPr lang="en-US" altLang="ko" sz="32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system call</a:t>
            </a:r>
            <a:endParaRPr sz="32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32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ex) task create</a:t>
            </a:r>
            <a:endParaRPr sz="32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87" name="Google Shape;287;p31"/>
          <p:cNvCxnSpPr/>
          <p:nvPr/>
        </p:nvCxnSpPr>
        <p:spPr>
          <a:xfrm rot="10800000">
            <a:off x="3217100" y="5396900"/>
            <a:ext cx="4800000" cy="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" name="Google Shape;288;p31"/>
          <p:cNvSpPr txBox="1"/>
          <p:nvPr/>
        </p:nvSpPr>
        <p:spPr>
          <a:xfrm>
            <a:off x="8201433" y="4942467"/>
            <a:ext cx="2958000" cy="8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interrupt,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switching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6141485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5516467" y="2160039"/>
            <a:ext cx="6187854" cy="429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LR=LR-4 =&gt;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복귀주소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SRSDB: LR, SPSR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을 지정한 모드의 스택에 저장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지정한 모드로 변환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 31: System mode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CPSR 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IRQIndex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레지스터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(0xFFFFFE00) 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값 확인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R0:C interrupt handler 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인자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번호가 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번인경우 </a:t>
            </a:r>
            <a:r>
              <a:rPr lang="en-US" altLang="ko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RTI(Context Switching)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부분으로 분기</a:t>
            </a:r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67" y="2160040"/>
            <a:ext cx="4708795" cy="429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864000" y="1184235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interrupt handler(asm)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18390158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RTI(Context Switching)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 경우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5069600" y="1882867"/>
            <a:ext cx="6257200" cy="4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CPSR 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복구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복구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와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R1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을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 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스택에 저장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mode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 돌아가서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SPSR_IRQ, LR_IRQ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값을 가져오기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LR+4:LR-4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save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와 중복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 mode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 돌아가서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SPSR, LR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값 복구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R0, R1복원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FreeRTOS의 본래 RTI핸들러로 점프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67" y="1954091"/>
            <a:ext cx="3229916" cy="4291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4175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RTI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아닌 경우</a:t>
            </a:r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보통의 인터럽트</a:t>
            </a:r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5630867" y="1822967"/>
            <a:ext cx="6257200" cy="4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나머지 레지스터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R1~R12 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VFP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를 쓰는 경우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FPSCR, FPEXC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와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D0~D7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을 저장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LR_system을 스택에 저장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interrupt handler 함수 호출</a:t>
            </a:r>
            <a:endParaRPr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500" y="2350441"/>
            <a:ext cx="4663200" cy="3016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1882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복귀</a:t>
            </a:r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역과정</a:t>
            </a:r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567" y="2350440"/>
            <a:ext cx="5224468" cy="3650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07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블루투스</a:t>
            </a:r>
            <a:r>
              <a:rPr lang="ko-KR" altLang="en-US" dirty="0"/>
              <a:t> 모듈</a:t>
            </a:r>
            <a:r>
              <a:rPr lang="en-US" altLang="ko-KR" dirty="0"/>
              <a:t>(HC-06)</a:t>
            </a:r>
            <a:r>
              <a:rPr lang="ko-KR" altLang="en-US" dirty="0"/>
              <a:t>을 연결하여 휴대폰에서 가속도 값 확인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7" y="2188027"/>
            <a:ext cx="7171508" cy="40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59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interrupt handler(C)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001" y="2198701"/>
            <a:ext cx="49149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6096000" y="2685067"/>
            <a:ext cx="528680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 Index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값을 이용해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interrupt handler 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주소 얻기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6096000" y="3599800"/>
            <a:ext cx="528680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버그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(RTI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handler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진입</a:t>
            </a:r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의 흔적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6096000" y="4851167"/>
            <a:ext cx="528680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phantom interrupt 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처리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17159065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interrupt handler(C)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6509767" y="2847500"/>
            <a:ext cx="528680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활성화 상태 백업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6509767" y="4189167"/>
            <a:ext cx="5286800" cy="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낮은 우선순위 인터럽트 비활성화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34" y="2974735"/>
            <a:ext cx="5689601" cy="2516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2007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interrupt handler(C)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6096000" y="2157300"/>
            <a:ext cx="528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활성화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0" name="Google Shape;3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157302"/>
            <a:ext cx="5334000" cy="3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/>
        </p:nvSpPr>
        <p:spPr>
          <a:xfrm>
            <a:off x="6096000" y="2906500"/>
            <a:ext cx="528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서비스 루틴 호출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6096000" y="3655684"/>
            <a:ext cx="528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비활성화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6096000" y="4824284"/>
            <a:ext cx="52868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사용하는 인터럽트 세트 복구</a:t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0629879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문제점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792600" y="2038367"/>
            <a:ext cx="10606800" cy="3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pPr marL="609585" indent="-474121">
              <a:buClr>
                <a:srgbClr val="FFFFFF"/>
              </a:buClr>
              <a:buSzPts val="2000"/>
              <a:buFont typeface="Twentieth Century"/>
              <a:buAutoNum type="arabicPeriod"/>
            </a:pP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Switching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과 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충돌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AutoNum type="arabicPeriod"/>
            </a:pP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Phantom Interrupt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AutoNum type="arabicPeriod"/>
            </a:pP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RTI interrupt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의 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interrupt handler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진입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/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AutoNum type="arabicPeriod"/>
            </a:pP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실수로 발생한 인터럽트 비활성화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17366388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792600" y="1296035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chemeClr val="lt1"/>
              </a:buClr>
              <a:buSzPts val="2000"/>
              <a:buFont typeface="Twentieth Century"/>
              <a:buChar char="●"/>
            </a:pP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Switching 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과 </a:t>
            </a: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충돌 문제 </a:t>
            </a:r>
            <a:endParaRPr sz="27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864000" y="2165333"/>
            <a:ext cx="10606800" cy="4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Switching : IRQ mode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기반 코드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	: System mode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기반 코드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=&gt;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서로 다른 스택공간과 레지스터 사용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=&gt;System mode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Context Switching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진입시 오작동 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(ex PUSH)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해결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interrupt handler(asm)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미리 판단하고 별도로 처리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6532715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Phantom Interrupt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74" name="Google Shape;374;p41"/>
          <p:cNvSpPr txBox="1"/>
          <p:nvPr/>
        </p:nvSpPr>
        <p:spPr>
          <a:xfrm>
            <a:off x="792600" y="2038367"/>
            <a:ext cx="10606800" cy="3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원인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	vimREG-REQMASKCLR0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수정후 딜레이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19170"/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위의 레지스터를 수정하고 인터럽트를 활성화 했을때 아직 수정이 안 된 상태 일 수 있음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19170"/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해결방법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609585"/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1) 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IRQindex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 경우 아무 일도 안하고 다시 복귀 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	</a:t>
            </a:r>
            <a:r>
              <a:rPr lang="ko" altLang="en-US" sz="2700" dirty="0" smtClean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</a:t>
            </a:r>
            <a:r>
              <a:rPr lang="en-US" altLang="ko" sz="2700" dirty="0" smtClean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 REQMASKCLR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레지스터를 수정후에 다시 읽기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100713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RTI(Context Switcing)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인터럽트의 </a:t>
            </a:r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Handler 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진입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792600" y="2038367"/>
            <a:ext cx="10606800" cy="3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원인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	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Asm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Handler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와 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Handler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일때 레지스터 값 차이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19170"/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Asm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Handler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 Handler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 진입하기 직전에 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rti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interrupt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발생하여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IRQINDEX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값이 변경됨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해결방법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609585"/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1) C Handler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내부에서 예외 처리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	</a:t>
            </a:r>
            <a:r>
              <a:rPr lang="ko" altLang="en-US" sz="2700" dirty="0" smtClean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</a:t>
            </a:r>
            <a:r>
              <a:rPr lang="en-US" altLang="ko" sz="2700" dirty="0" smtClean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 C Handler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함수가 인자로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IRQINDEX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를 받도록 수정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42662885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909500" y="11685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ko" altLang="en-US" sz="3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잘못된 인터럽트 비활성화</a:t>
            </a:r>
            <a:endParaRPr sz="3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8" name="Google Shape;388;p43"/>
          <p:cNvSpPr txBox="1"/>
          <p:nvPr/>
        </p:nvSpPr>
        <p:spPr>
          <a:xfrm>
            <a:off x="792600" y="2038367"/>
            <a:ext cx="10606800" cy="3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원인</a:t>
            </a: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	RTI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를 비활성화 하기 위해 쓴 </a:t>
            </a: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REQMASKCLR|=0x4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원인</a:t>
            </a:r>
            <a:endParaRPr sz="27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219170">
              <a:buClr>
                <a:schemeClr val="dk1"/>
              </a:buClr>
              <a:buSzPts val="1100"/>
            </a:pP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REQMASKCLR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에는 현재 활성화된 인터럽트가 </a:t>
            </a:r>
            <a:r>
              <a:rPr lang="en-US" altLang="ko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lang="ko" alt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 표현 되있기에 의도한 것과 달리 모든 인터럽트가 비활성화 되어버림</a:t>
            </a:r>
            <a:endParaRPr sz="27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해결방법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609585"/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1) REQMASKCLR=(~REQMASKCLR)|0x4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 수정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5280861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FreeRTOS Nested interrupt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434" y="1578035"/>
            <a:ext cx="7447653" cy="4497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925672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</a:t>
            </a:r>
            <a:r>
              <a:rPr lang="ko-KR" altLang="en-US" dirty="0"/>
              <a:t>발표 두번째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6783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59"/>
            <a:ext cx="9905999" cy="4686889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800" dirty="0"/>
              <a:t>PID </a:t>
            </a:r>
            <a:r>
              <a:rPr lang="ko-KR" altLang="en-US" sz="2800" dirty="0"/>
              <a:t>제어기를 통한 </a:t>
            </a:r>
            <a:r>
              <a:rPr lang="en-US" altLang="ko-KR" sz="2800" dirty="0"/>
              <a:t>BLDC </a:t>
            </a:r>
            <a:r>
              <a:rPr lang="ko-KR" altLang="en-US" sz="2800" dirty="0"/>
              <a:t>모터 속도 제어</a:t>
            </a:r>
            <a:r>
              <a:rPr lang="en-US" altLang="ko-KR" sz="2800" dirty="0"/>
              <a:t>(MCU)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•</a:t>
            </a:r>
            <a:r>
              <a:rPr lang="en-US" altLang="ko-KR" dirty="0"/>
              <a:t> </a:t>
            </a:r>
            <a:r>
              <a:rPr lang="ko-KR" altLang="en-US" dirty="0"/>
              <a:t>문제점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측정 시 계측 오차가 발생해 적분하여 속도를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 </a:t>
            </a:r>
            <a:r>
              <a:rPr lang="ko-KR" altLang="en-US" dirty="0"/>
              <a:t> 계산했을 때</a:t>
            </a:r>
            <a:r>
              <a:rPr lang="en-US" altLang="ko-KR" dirty="0"/>
              <a:t>, </a:t>
            </a:r>
            <a:r>
              <a:rPr lang="ko-KR" altLang="en-US" dirty="0"/>
              <a:t>정지하고 있음에도 속도가 </a:t>
            </a:r>
            <a:r>
              <a:rPr lang="en-US" altLang="ko-KR" dirty="0"/>
              <a:t>0</a:t>
            </a:r>
            <a:r>
              <a:rPr lang="ko-KR" altLang="en-US" dirty="0"/>
              <a:t>이 되지 않는다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구했을 때의 시간을 정확하게 측정할 수 없다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>
                <a:latin typeface="맑은 고딕"/>
                <a:ea typeface="맑은 고딕"/>
              </a:rPr>
              <a:t>해결방안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</a:t>
            </a:r>
            <a:r>
              <a:rPr lang="ko-KR" altLang="en-US" dirty="0">
                <a:latin typeface="맑은 고딕"/>
                <a:ea typeface="맑은 고딕"/>
              </a:rPr>
              <a:t>실제 차량에 모듈을 부착해 테스트 해본다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RTI</a:t>
            </a:r>
            <a:r>
              <a:rPr lang="ko-KR" altLang="en-US" dirty="0">
                <a:latin typeface="맑은 고딕"/>
                <a:ea typeface="맑은 고딕"/>
              </a:rPr>
              <a:t>를 이용하여 </a:t>
            </a:r>
            <a:r>
              <a:rPr lang="en-US" altLang="ko-KR" dirty="0">
                <a:latin typeface="맑은 고딕"/>
                <a:ea typeface="맑은 고딕"/>
              </a:rPr>
              <a:t>1ms </a:t>
            </a:r>
            <a:r>
              <a:rPr lang="ko-KR" altLang="en-US" dirty="0">
                <a:latin typeface="맑은 고딕"/>
                <a:ea typeface="맑은 고딕"/>
              </a:rPr>
              <a:t>단위로 시간을 측정할 수 있게 하였다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2202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C314AE-EFC2-412B-AF1D-28AD0BF7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0054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</p:spTree>
    <p:extLst>
      <p:ext uri="{BB962C8B-B14F-4D97-AF65-F5344CB8AC3E}">
        <p14:creationId xmlns:p14="http://schemas.microsoft.com/office/powerpoint/2010/main" val="34847230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3CFCE4-6AFE-4B54-B33B-877D68BE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0C1D6CC-2132-4A25-98E2-592144EC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			- PROCESSING STEP -</a:t>
            </a: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입력 이미지 </a:t>
            </a:r>
            <a:r>
              <a:rPr lang="en-US" altLang="ko-KR" dirty="0">
                <a:latin typeface="+mn-ea"/>
              </a:rPr>
              <a:t>→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	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		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				</a:t>
            </a:r>
            <a:r>
              <a:rPr lang="ko-KR" altLang="en-US" dirty="0">
                <a:latin typeface="+mn-ea"/>
              </a:rPr>
              <a:t>화면 출력</a:t>
            </a:r>
          </a:p>
        </p:txBody>
      </p:sp>
    </p:spTree>
    <p:extLst>
      <p:ext uri="{BB962C8B-B14F-4D97-AF65-F5344CB8AC3E}">
        <p14:creationId xmlns:p14="http://schemas.microsoft.com/office/powerpoint/2010/main" val="189188095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8A97CB-E25A-4B3B-BB1E-795C6C89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AADE1320-D598-43E0-92ED-E5386F5DB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1979" y="-613479"/>
            <a:ext cx="3736487" cy="915761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059BAD2-F813-4E7D-97D0-E6A081CF590E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이미지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1514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8A97CB-E25A-4B3B-BB1E-795C6C89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25" name="내용 개체 틀 24">
            <a:extLst>
              <a:ext uri="{FF2B5EF4-FFF2-40B4-BE49-F238E27FC236}">
                <a16:creationId xmlns:a16="http://schemas.microsoft.com/office/drawing/2014/main" xmlns="" id="{E0EEDD31-D640-44B7-868E-771246462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33965" y="704536"/>
            <a:ext cx="3580846" cy="6365949"/>
          </a:xfr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12005EE-ED49-46AB-969E-A3BA8E0DA624}"/>
              </a:ext>
            </a:extLst>
          </p:cNvPr>
          <p:cNvSpPr/>
          <p:nvPr/>
        </p:nvSpPr>
        <p:spPr>
          <a:xfrm>
            <a:off x="7507363" y="2097086"/>
            <a:ext cx="443114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img_denoise</a:t>
            </a:r>
            <a:r>
              <a:rPr lang="ko-KR" altLang="en-US" dirty="0"/>
              <a:t> = </a:t>
            </a:r>
            <a:r>
              <a:rPr lang="ko-KR" altLang="en-US" dirty="0" err="1"/>
              <a:t>lanedetector.deNoise</a:t>
            </a:r>
            <a:r>
              <a:rPr lang="ko-KR" altLang="en-US" dirty="0"/>
              <a:t>(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img_edges</a:t>
            </a:r>
            <a:r>
              <a:rPr lang="en-US" altLang="ko-KR" dirty="0"/>
              <a:t> = 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lanedetector.edgeDetector</a:t>
            </a:r>
            <a:r>
              <a:rPr lang="en-US" altLang="ko-KR" dirty="0"/>
              <a:t>(</a:t>
            </a:r>
            <a:r>
              <a:rPr lang="en-US" altLang="ko-KR" dirty="0" err="1"/>
              <a:t>img_denoise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img_mask</a:t>
            </a:r>
            <a:r>
              <a:rPr lang="en-US" altLang="ko-KR" dirty="0"/>
              <a:t> = </a:t>
            </a:r>
            <a:r>
              <a:rPr lang="en-US" altLang="ko-KR" dirty="0" err="1"/>
              <a:t>lanedetector.mask</a:t>
            </a:r>
            <a:r>
              <a:rPr lang="en-US" altLang="ko-KR" dirty="0"/>
              <a:t>(</a:t>
            </a:r>
            <a:r>
              <a:rPr lang="en-US" altLang="ko-KR" dirty="0" err="1"/>
              <a:t>img_edges</a:t>
            </a:r>
            <a:r>
              <a:rPr lang="en-US" altLang="ko-KR" dirty="0"/>
              <a:t>);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9655F67-8C9A-45FF-8529-BE3C5828B475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이미지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특징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11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326C76-E049-4532-8EF6-D8B81841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3FFB639-41F9-4A33-883B-039C9DB44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8994"/>
            <a:ext cx="9905999" cy="4823208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 err="1"/>
              <a:t>img_denoise</a:t>
            </a:r>
            <a:r>
              <a:rPr lang="ko-KR" altLang="en-US" sz="1800" dirty="0"/>
              <a:t> = </a:t>
            </a:r>
            <a:r>
              <a:rPr lang="ko-KR" altLang="en-US" sz="1800" dirty="0" err="1"/>
              <a:t>lanedetector.deNoise</a:t>
            </a:r>
            <a:r>
              <a:rPr lang="ko-KR" altLang="en-US" sz="1800" dirty="0"/>
              <a:t>(</a:t>
            </a:r>
            <a:r>
              <a:rPr lang="ko-KR" altLang="en-US" sz="1800" dirty="0" err="1"/>
              <a:t>frame</a:t>
            </a:r>
            <a:r>
              <a:rPr lang="ko-KR" altLang="en-US" sz="1800" dirty="0"/>
              <a:t>);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GaussianBlur</a:t>
            </a:r>
            <a:r>
              <a:rPr lang="en-US" altLang="ko-KR" sz="1800" dirty="0"/>
              <a:t>()</a:t>
            </a:r>
          </a:p>
          <a:p>
            <a:pPr marL="0" indent="0">
              <a:buNone/>
            </a:pPr>
            <a:r>
              <a:rPr lang="en-US" altLang="ko-KR" sz="1800" dirty="0"/>
              <a:t>           </a:t>
            </a:r>
            <a:r>
              <a:rPr lang="ko-KR" altLang="en-US" sz="1800" dirty="0"/>
              <a:t>이미지 잡음처리</a:t>
            </a:r>
            <a:endParaRPr lang="en-US" altLang="ko-KR" sz="1800" dirty="0"/>
          </a:p>
          <a:p>
            <a:r>
              <a:rPr lang="en-US" altLang="ko-KR" sz="1800" dirty="0" err="1"/>
              <a:t>Img_edges</a:t>
            </a:r>
            <a:r>
              <a:rPr lang="en-US" altLang="ko-KR" sz="1800" dirty="0"/>
              <a:t> =  </a:t>
            </a:r>
            <a:r>
              <a:rPr lang="en-US" altLang="ko-KR" sz="1800" dirty="0" err="1"/>
              <a:t>lanedetector.edgeDetector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img_denoise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dirty="0" err="1"/>
              <a:t>cvtColor</a:t>
            </a:r>
            <a:r>
              <a:rPr lang="en-US" altLang="ko-KR" sz="1800" dirty="0"/>
              <a:t>()         </a:t>
            </a:r>
            <a:r>
              <a:rPr lang="en-US" altLang="ko-KR" sz="1800" dirty="0">
                <a:latin typeface="Batang" panose="02030600000101010101" pitchFamily="18" charset="-127"/>
                <a:ea typeface="Batang" panose="02030600000101010101" pitchFamily="18" charset="-127"/>
              </a:rPr>
              <a:t>→          </a:t>
            </a:r>
            <a:r>
              <a:rPr lang="en-US" altLang="ko-KR" sz="1800" dirty="0" err="1">
                <a:ea typeface="Batang" panose="02030600000101010101" pitchFamily="18" charset="-127"/>
              </a:rPr>
              <a:t>adaptiveThreshold</a:t>
            </a:r>
            <a:r>
              <a:rPr lang="en-US" altLang="ko-KR" sz="1800" dirty="0">
                <a:ea typeface="Batang" panose="02030600000101010101" pitchFamily="18" charset="-127"/>
              </a:rPr>
              <a:t>()            </a:t>
            </a:r>
            <a:r>
              <a:rPr lang="en-US" altLang="ko-KR" sz="1800" dirty="0">
                <a:latin typeface="Batang" panose="02030600000101010101" pitchFamily="18" charset="-127"/>
                <a:ea typeface="Batang" panose="02030600000101010101" pitchFamily="18" charset="-127"/>
              </a:rPr>
              <a:t>→       </a:t>
            </a:r>
            <a:r>
              <a:rPr lang="en-US" altLang="ko-KR" sz="1800" dirty="0">
                <a:ea typeface="Batang" panose="02030600000101010101" pitchFamily="18" charset="-127"/>
              </a:rPr>
              <a:t>filter2D()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ko-KR" altLang="en-US" sz="1800" dirty="0" err="1"/>
              <a:t>그레이스케일로</a:t>
            </a:r>
            <a:r>
              <a:rPr lang="ko-KR" altLang="en-US" sz="1800" dirty="0"/>
              <a:t> 변환      적응형 </a:t>
            </a:r>
            <a:r>
              <a:rPr lang="ko-KR" altLang="en-US" sz="1800" dirty="0" err="1"/>
              <a:t>임계값</a:t>
            </a:r>
            <a:r>
              <a:rPr lang="ko-KR" altLang="en-US" sz="1800" dirty="0"/>
              <a:t> 적용</a:t>
            </a:r>
            <a:r>
              <a:rPr lang="en-US" altLang="ko-KR" sz="1800" dirty="0"/>
              <a:t>(</a:t>
            </a:r>
            <a:r>
              <a:rPr lang="ko-KR" altLang="en-US" sz="1800" dirty="0"/>
              <a:t>흑백</a:t>
            </a:r>
            <a:r>
              <a:rPr lang="en-US" altLang="ko-KR" sz="1800" dirty="0"/>
              <a:t> </a:t>
            </a:r>
            <a:r>
              <a:rPr lang="ko-KR" altLang="en-US" sz="1800" dirty="0"/>
              <a:t>전환</a:t>
            </a:r>
            <a:r>
              <a:rPr lang="en-US" altLang="ko-KR" sz="1800" dirty="0"/>
              <a:t>)             </a:t>
            </a:r>
            <a:r>
              <a:rPr lang="ko-KR" altLang="en-US" sz="1800" dirty="0"/>
              <a:t>경계 필터링</a:t>
            </a:r>
            <a:r>
              <a:rPr lang="en-US" altLang="ko-KR" sz="1800" dirty="0"/>
              <a:t>    </a:t>
            </a:r>
          </a:p>
          <a:p>
            <a:r>
              <a:rPr lang="en-US" altLang="ko-KR" sz="1800" dirty="0" err="1"/>
              <a:t>img_mask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lanedetector.mask</a:t>
            </a:r>
            <a:r>
              <a:rPr lang="en-US" altLang="ko-KR" sz="1800" dirty="0"/>
              <a:t>(</a:t>
            </a:r>
            <a:r>
              <a:rPr lang="en-US" altLang="ko-KR" sz="1800" dirty="0" err="1"/>
              <a:t>img_edges</a:t>
            </a:r>
            <a:r>
              <a:rPr lang="en-US" altLang="ko-KR" sz="1800" dirty="0"/>
              <a:t>);</a:t>
            </a:r>
          </a:p>
          <a:p>
            <a:pPr marL="0" indent="0">
              <a:buNone/>
            </a:pPr>
            <a:r>
              <a:rPr lang="en-US" altLang="ko-KR" sz="1800" dirty="0"/>
              <a:t>            Mat mask, output </a:t>
            </a:r>
          </a:p>
          <a:p>
            <a:pPr marL="0" indent="0">
              <a:buNone/>
            </a:pPr>
            <a:r>
              <a:rPr lang="en-US" altLang="ko-KR" sz="1800" dirty="0"/>
              <a:t>            </a:t>
            </a:r>
            <a:r>
              <a:rPr lang="en-US" altLang="ko-KR" sz="1800" dirty="0" err="1"/>
              <a:t>fillConvexPoly</a:t>
            </a:r>
            <a:r>
              <a:rPr lang="en-US" altLang="ko-KR" sz="1800" dirty="0"/>
              <a:t>()       </a:t>
            </a:r>
            <a:r>
              <a:rPr lang="en-US" altLang="ko-KR" sz="1800" dirty="0">
                <a:ea typeface="Batang" panose="02030600000101010101" pitchFamily="18" charset="-127"/>
              </a:rPr>
              <a:t>→       </a:t>
            </a:r>
            <a:r>
              <a:rPr lang="en-US" altLang="ko-KR" sz="1800" dirty="0" err="1">
                <a:ea typeface="Batang" panose="02030600000101010101" pitchFamily="18" charset="-127"/>
              </a:rPr>
              <a:t>bitwise_and</a:t>
            </a:r>
            <a:r>
              <a:rPr lang="en-US" altLang="ko-KR" sz="1800" dirty="0">
                <a:ea typeface="Batang" panose="02030600000101010101" pitchFamily="18" charset="-127"/>
              </a:rPr>
              <a:t>()</a:t>
            </a:r>
          </a:p>
          <a:p>
            <a:pPr marL="0" indent="0">
              <a:buNone/>
            </a:pPr>
            <a:r>
              <a:rPr lang="en-US" altLang="ko-KR" sz="1800" dirty="0">
                <a:ea typeface="Batang" panose="02030600000101010101" pitchFamily="18" charset="-127"/>
              </a:rPr>
              <a:t>         </a:t>
            </a:r>
            <a:r>
              <a:rPr lang="ko-KR" altLang="en-US" sz="1800" dirty="0">
                <a:ea typeface="Batang" panose="02030600000101010101" pitchFamily="18" charset="-127"/>
              </a:rPr>
              <a:t>검출 대상 영역 설정        </a:t>
            </a:r>
            <a:r>
              <a:rPr lang="ko-KR" altLang="en-US" sz="1800" dirty="0" err="1">
                <a:ea typeface="Batang" panose="02030600000101010101" pitchFamily="18" charset="-127"/>
              </a:rPr>
              <a:t>마스크이미지와</a:t>
            </a:r>
            <a:r>
              <a:rPr lang="ko-KR" altLang="en-US" sz="1800" dirty="0">
                <a:ea typeface="Batang" panose="02030600000101010101" pitchFamily="18" charset="-127"/>
              </a:rPr>
              <a:t> </a:t>
            </a:r>
            <a:r>
              <a:rPr lang="en-US" altLang="ko-KR" sz="1800" dirty="0">
                <a:ea typeface="Batang" panose="02030600000101010101" pitchFamily="18" charset="-127"/>
              </a:rPr>
              <a:t>AND</a:t>
            </a:r>
            <a:r>
              <a:rPr lang="ko-KR" altLang="en-US" sz="1800" dirty="0">
                <a:ea typeface="Batang" panose="02030600000101010101" pitchFamily="18" charset="-127"/>
              </a:rPr>
              <a:t>연산</a:t>
            </a:r>
            <a:endParaRPr lang="en-US" altLang="ko-KR" sz="1800" dirty="0">
              <a:ea typeface="Batang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1800" dirty="0"/>
              <a:t>결과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 지정 영역에서 필터링 된 이미지 출력</a:t>
            </a:r>
            <a:endParaRPr lang="en-US" altLang="ko-KR" sz="18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D798AF06-CDD4-4E40-B59A-4405C9873C1B}"/>
              </a:ext>
            </a:extLst>
          </p:cNvPr>
          <p:cNvCxnSpPr>
            <a:cxnSpLocks/>
          </p:cNvCxnSpPr>
          <p:nvPr/>
        </p:nvCxnSpPr>
        <p:spPr>
          <a:xfrm>
            <a:off x="1141412" y="3125036"/>
            <a:ext cx="8062878" cy="0"/>
          </a:xfrm>
          <a:prstGeom prst="line">
            <a:avLst/>
          </a:prstGeom>
          <a:ln w="2222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2FE38BC-0F39-4B58-A3DF-11D606FDB671}"/>
              </a:ext>
            </a:extLst>
          </p:cNvPr>
          <p:cNvCxnSpPr>
            <a:cxnSpLocks/>
          </p:cNvCxnSpPr>
          <p:nvPr/>
        </p:nvCxnSpPr>
        <p:spPr>
          <a:xfrm>
            <a:off x="1141412" y="4443045"/>
            <a:ext cx="8062878" cy="0"/>
          </a:xfrm>
          <a:prstGeom prst="line">
            <a:avLst/>
          </a:prstGeom>
          <a:ln w="2222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48ED0524-DC16-4F16-8663-513E93A2E289}"/>
              </a:ext>
            </a:extLst>
          </p:cNvPr>
          <p:cNvCxnSpPr>
            <a:cxnSpLocks/>
          </p:cNvCxnSpPr>
          <p:nvPr/>
        </p:nvCxnSpPr>
        <p:spPr>
          <a:xfrm>
            <a:off x="1223473" y="6122794"/>
            <a:ext cx="8062878" cy="0"/>
          </a:xfrm>
          <a:prstGeom prst="line">
            <a:avLst/>
          </a:prstGeom>
          <a:ln w="2222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4487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CB5849-D69A-4B0E-BC9E-D8EC4AFD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4D20001-430C-4E33-816C-10886C28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xmlns="" id="{28DAC7D3-68B3-4D08-BA34-6E90128AC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6663" y="824235"/>
            <a:ext cx="3664930" cy="65154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38BD9FB-F02E-4161-B085-8F52F320AB6B}"/>
              </a:ext>
            </a:extLst>
          </p:cNvPr>
          <p:cNvSpPr/>
          <p:nvPr/>
        </p:nvSpPr>
        <p:spPr>
          <a:xfrm>
            <a:off x="7656844" y="2651419"/>
            <a:ext cx="34483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lines</a:t>
            </a:r>
            <a:r>
              <a:rPr lang="ko-KR" altLang="en-US" dirty="0"/>
              <a:t> = </a:t>
            </a:r>
            <a:endParaRPr lang="en-US" altLang="ko-KR" dirty="0"/>
          </a:p>
          <a:p>
            <a:r>
              <a:rPr lang="ko-KR" altLang="en-US" dirty="0" err="1"/>
              <a:t>lanedetector.houghLines</a:t>
            </a:r>
            <a:r>
              <a:rPr lang="ko-KR" altLang="en-US" dirty="0"/>
              <a:t>(</a:t>
            </a:r>
            <a:r>
              <a:rPr lang="ko-KR" altLang="en-US" dirty="0" err="1"/>
              <a:t>img_mask</a:t>
            </a:r>
            <a:r>
              <a:rPr lang="ko-KR" altLang="en-US" dirty="0"/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785593-49D8-4C9B-B3B6-D8171CC77183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이미지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87458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C0B8E0-FDC3-49C1-9667-7B0BC274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- Hough Transform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79A7BDC-D627-4582-B5B7-0CE25F57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E7D75454-59C8-4562-B508-A3DBF076D9B9}"/>
              </a:ext>
            </a:extLst>
          </p:cNvPr>
          <p:cNvGrpSpPr/>
          <p:nvPr/>
        </p:nvGrpSpPr>
        <p:grpSpPr>
          <a:xfrm>
            <a:off x="1141412" y="2221854"/>
            <a:ext cx="9909179" cy="3596980"/>
            <a:chOff x="1141412" y="2221854"/>
            <a:chExt cx="9909179" cy="35969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9E870F80-64DA-4C8B-B63D-0BF292185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2" y="2221854"/>
              <a:ext cx="4676775" cy="230505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3C2A4728-8A91-4039-8EC2-783A88E2D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7286" y="2249488"/>
              <a:ext cx="4810125" cy="230505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7A47E34E-FD7F-4888-9957-9F989A880DD0}"/>
                </a:ext>
              </a:extLst>
            </p:cNvPr>
            <p:cNvSpPr/>
            <p:nvPr/>
          </p:nvSpPr>
          <p:spPr>
            <a:xfrm>
              <a:off x="1141412" y="4526904"/>
              <a:ext cx="4676775" cy="12642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CAD1A01C-500C-4735-89F1-CD4BCCD061AB}"/>
                </a:ext>
              </a:extLst>
            </p:cNvPr>
            <p:cNvSpPr/>
            <p:nvPr/>
          </p:nvSpPr>
          <p:spPr>
            <a:xfrm>
              <a:off x="6237287" y="4554537"/>
              <a:ext cx="4813304" cy="12642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ADF82FEA-46D8-4362-8503-812DD1E8A060}"/>
                </a:ext>
              </a:extLst>
            </p:cNvPr>
            <p:cNvSpPr txBox="1"/>
            <p:nvPr/>
          </p:nvSpPr>
          <p:spPr>
            <a:xfrm>
              <a:off x="1467537" y="4512721"/>
              <a:ext cx="1481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</a:rPr>
                <a:t>기울기</a:t>
              </a:r>
              <a:r>
                <a:rPr lang="en-US" altLang="ko-KR" dirty="0">
                  <a:solidFill>
                    <a:srgbClr val="FF0000"/>
                  </a:solidFill>
                </a:rPr>
                <a:t>	: m</a:t>
              </a:r>
            </a:p>
            <a:p>
              <a:r>
                <a:rPr lang="en-US" altLang="ko-KR" dirty="0">
                  <a:solidFill>
                    <a:srgbClr val="FF0000"/>
                  </a:solidFill>
                </a:rPr>
                <a:t>Y</a:t>
              </a:r>
              <a:r>
                <a:rPr lang="ko-KR" altLang="en-US" dirty="0">
                  <a:solidFill>
                    <a:srgbClr val="FF0000"/>
                  </a:solidFill>
                </a:rPr>
                <a:t>축 교점</a:t>
              </a:r>
              <a:r>
                <a:rPr lang="en-US" altLang="ko-KR" dirty="0">
                  <a:solidFill>
                    <a:srgbClr val="FF0000"/>
                  </a:solidFill>
                </a:rPr>
                <a:t>	: b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EF56F2F-522E-49E7-ABAB-68ACC3556069}"/>
                </a:ext>
              </a:extLst>
            </p:cNvPr>
            <p:cNvSpPr txBox="1"/>
            <p:nvPr/>
          </p:nvSpPr>
          <p:spPr>
            <a:xfrm>
              <a:off x="3642862" y="4512720"/>
              <a:ext cx="1481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기울기</a:t>
              </a:r>
              <a:r>
                <a:rPr lang="en-US" altLang="ko-KR" dirty="0">
                  <a:solidFill>
                    <a:srgbClr val="00B0F0"/>
                  </a:solidFill>
                </a:rPr>
                <a:t>	: m</a:t>
              </a:r>
            </a:p>
            <a:p>
              <a:r>
                <a:rPr lang="en-US" altLang="ko-KR" dirty="0">
                  <a:solidFill>
                    <a:srgbClr val="00B0F0"/>
                  </a:solidFill>
                </a:rPr>
                <a:t>Y</a:t>
              </a:r>
              <a:r>
                <a:rPr lang="ko-KR" altLang="en-US" dirty="0">
                  <a:solidFill>
                    <a:srgbClr val="00B0F0"/>
                  </a:solidFill>
                </a:rPr>
                <a:t>축 교점</a:t>
              </a:r>
              <a:r>
                <a:rPr lang="en-US" altLang="ko-KR" dirty="0">
                  <a:solidFill>
                    <a:srgbClr val="00B0F0"/>
                  </a:solidFill>
                </a:rPr>
                <a:t>	: b</a:t>
              </a:r>
              <a:endParaRPr lang="ko-KR" altLang="en-US" dirty="0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xmlns="" id="{00BE48E7-9F59-4662-9212-3F1DD455D4DA}"/>
                    </a:ext>
                  </a:extLst>
                </p:cNvPr>
                <p:cNvSpPr txBox="1"/>
                <p:nvPr/>
              </p:nvSpPr>
              <p:spPr>
                <a:xfrm>
                  <a:off x="6563412" y="4512720"/>
                  <a:ext cx="148120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FF0000"/>
                      </a:solidFill>
                    </a:rPr>
                    <a:t>거리</a:t>
                  </a:r>
                  <a:r>
                    <a:rPr lang="en-US" altLang="ko-KR" dirty="0">
                      <a:solidFill>
                        <a:srgbClr val="FF0000"/>
                      </a:solidFill>
                    </a:rPr>
                    <a:t>	: </a:t>
                  </a:r>
                  <a14:m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endParaRPr lang="en-US" altLang="ko-KR" dirty="0">
                    <a:solidFill>
                      <a:srgbClr val="FF0000"/>
                    </a:solidFill>
                  </a:endParaRPr>
                </a:p>
                <a:p>
                  <a:r>
                    <a:rPr lang="ko-KR" altLang="en-US" dirty="0">
                      <a:solidFill>
                        <a:srgbClr val="FF0000"/>
                      </a:solidFill>
                    </a:rPr>
                    <a:t>기울기</a:t>
                  </a:r>
                  <a:r>
                    <a:rPr lang="en-US" altLang="ko-KR" dirty="0">
                      <a:solidFill>
                        <a:srgbClr val="FF0000"/>
                      </a:solidFill>
                    </a:rPr>
                    <a:t>	: </a:t>
                  </a:r>
                  <a:r>
                    <a:rPr lang="el-GR" altLang="ko-KR" dirty="0">
                      <a:solidFill>
                        <a:srgbClr val="FF0000"/>
                      </a:solidFill>
                    </a:rPr>
                    <a:t>θ</a:t>
                  </a:r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0BE48E7-9F59-4662-9212-3F1DD455D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412" y="4512720"/>
                  <a:ext cx="1481208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3704" t="-5660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xmlns="" id="{B254D621-50D2-4244-BDBC-FA447ED4EF2E}"/>
                    </a:ext>
                  </a:extLst>
                </p:cNvPr>
                <p:cNvSpPr txBox="1"/>
                <p:nvPr/>
              </p:nvSpPr>
              <p:spPr>
                <a:xfrm>
                  <a:off x="9023385" y="4540538"/>
                  <a:ext cx="148120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solidFill>
                        <a:srgbClr val="7FE7A9"/>
                      </a:solidFill>
                    </a:rPr>
                    <a:t>거리</a:t>
                  </a:r>
                  <a:r>
                    <a:rPr lang="en-US" altLang="ko-KR" dirty="0">
                      <a:solidFill>
                        <a:srgbClr val="7FE7A9"/>
                      </a:solidFill>
                    </a:rPr>
                    <a:t>	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 smtClean="0">
                          <a:solidFill>
                            <a:srgbClr val="7FE7A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</m:oMath>
                  </a14:m>
                  <a:endParaRPr lang="en-US" altLang="ko-KR" dirty="0">
                    <a:solidFill>
                      <a:srgbClr val="7FE7A9"/>
                    </a:solidFill>
                  </a:endParaRPr>
                </a:p>
                <a:p>
                  <a:r>
                    <a:rPr lang="ko-KR" altLang="en-US" dirty="0">
                      <a:solidFill>
                        <a:srgbClr val="7FE7A9"/>
                      </a:solidFill>
                    </a:rPr>
                    <a:t>기울기</a:t>
                  </a:r>
                  <a:r>
                    <a:rPr lang="en-US" altLang="ko-KR" dirty="0">
                      <a:solidFill>
                        <a:srgbClr val="7FE7A9"/>
                      </a:solidFill>
                    </a:rPr>
                    <a:t>	: </a:t>
                  </a:r>
                  <a:r>
                    <a:rPr lang="el-GR" altLang="ko-KR" dirty="0">
                      <a:solidFill>
                        <a:srgbClr val="7FE7A9"/>
                      </a:solidFill>
                    </a:rPr>
                    <a:t>θ</a:t>
                  </a:r>
                  <a:endParaRPr lang="ko-KR" altLang="en-US" dirty="0">
                    <a:solidFill>
                      <a:srgbClr val="7FE7A9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254D621-50D2-4244-BDBC-FA447ED4E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3385" y="4540538"/>
                  <a:ext cx="1481208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3292" t="-6604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065523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FAB306-EAEA-419E-8E3E-68178F7C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- Hough Transform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F1A8F8A-3601-41A3-BEFC-5217C3FFF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42CE3E2-9663-4CCB-9AFA-26A60B8E10B5}"/>
              </a:ext>
            </a:extLst>
          </p:cNvPr>
          <p:cNvGrpSpPr/>
          <p:nvPr/>
        </p:nvGrpSpPr>
        <p:grpSpPr>
          <a:xfrm>
            <a:off x="1141411" y="2097088"/>
            <a:ext cx="9905998" cy="3694113"/>
            <a:chOff x="1141411" y="2249487"/>
            <a:chExt cx="8702813" cy="35417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ED24B84D-ED7D-41F6-A45D-61AA87D5D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411" y="2249487"/>
              <a:ext cx="8702813" cy="296560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85B7B11B-94A2-4769-B727-895A4145AB90}"/>
                </a:ext>
              </a:extLst>
            </p:cNvPr>
            <p:cNvSpPr/>
            <p:nvPr/>
          </p:nvSpPr>
          <p:spPr>
            <a:xfrm>
              <a:off x="1141411" y="5215095"/>
              <a:ext cx="8702813" cy="5761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9387B16-607B-4546-8528-D3DA79A849B8}"/>
              </a:ext>
            </a:extLst>
          </p:cNvPr>
          <p:cNvSpPr txBox="1"/>
          <p:nvPr/>
        </p:nvSpPr>
        <p:spPr>
          <a:xfrm>
            <a:off x="4316562" y="5021028"/>
            <a:ext cx="3637419" cy="33855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기울기 </a:t>
            </a:r>
            <a:r>
              <a:rPr lang="en-US" altLang="ko-KR" sz="1600" dirty="0">
                <a:solidFill>
                  <a:schemeClr val="bg1"/>
                </a:solidFill>
              </a:rPr>
              <a:t>m</a:t>
            </a:r>
            <a:r>
              <a:rPr lang="ko-KR" altLang="en-US" sz="1600" dirty="0">
                <a:solidFill>
                  <a:schemeClr val="bg1"/>
                </a:solidFill>
              </a:rPr>
              <a:t>값 표현에 문제가 생긴다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ACB4B38-B778-4B69-89A9-FC52903CE23B}"/>
              </a:ext>
            </a:extLst>
          </p:cNvPr>
          <p:cNvSpPr txBox="1"/>
          <p:nvPr/>
        </p:nvSpPr>
        <p:spPr>
          <a:xfrm>
            <a:off x="7114233" y="5359582"/>
            <a:ext cx="3848519" cy="338554"/>
          </a:xfrm>
          <a:prstGeom prst="rect">
            <a:avLst/>
          </a:prstGeom>
          <a:noFill/>
          <a:ln>
            <a:solidFill>
              <a:srgbClr val="7FE7A9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기울기 </a:t>
            </a:r>
            <a:r>
              <a:rPr lang="en-US" altLang="ko-KR" sz="1600" dirty="0">
                <a:solidFill>
                  <a:schemeClr val="bg1"/>
                </a:solidFill>
              </a:rPr>
              <a:t>m</a:t>
            </a:r>
            <a:r>
              <a:rPr lang="ko-KR" altLang="en-US" sz="1600" dirty="0">
                <a:solidFill>
                  <a:schemeClr val="bg1"/>
                </a:solidFill>
              </a:rPr>
              <a:t>값 표현에 문제가 생기지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195929-6EA8-4C48-B192-A380856E2FA7}"/>
              </a:ext>
            </a:extLst>
          </p:cNvPr>
          <p:cNvSpPr txBox="1"/>
          <p:nvPr/>
        </p:nvSpPr>
        <p:spPr>
          <a:xfrm>
            <a:off x="1578451" y="5021028"/>
            <a:ext cx="230107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기울기 </a:t>
            </a:r>
            <a:r>
              <a:rPr lang="en-US" altLang="ko-KR" sz="1600" dirty="0">
                <a:solidFill>
                  <a:schemeClr val="bg1"/>
                </a:solidFill>
              </a:rPr>
              <a:t>m </a:t>
            </a:r>
            <a:r>
              <a:rPr lang="ko-KR" altLang="en-US" sz="1600" dirty="0">
                <a:solidFill>
                  <a:schemeClr val="bg1"/>
                </a:solidFill>
              </a:rPr>
              <a:t>값이 커져 무한대에 가깝게 되면</a:t>
            </a:r>
            <a:endParaRPr lang="ko-KR" altLang="en-US" sz="16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205F2544-3872-4168-B300-E47212FA5AEC}"/>
              </a:ext>
            </a:extLst>
          </p:cNvPr>
          <p:cNvCxnSpPr>
            <a:cxnSpLocks/>
          </p:cNvCxnSpPr>
          <p:nvPr/>
        </p:nvCxnSpPr>
        <p:spPr>
          <a:xfrm>
            <a:off x="3879523" y="5545637"/>
            <a:ext cx="32347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6A3A88B-1D0A-47CE-A7A3-26AA11FBF264}"/>
              </a:ext>
            </a:extLst>
          </p:cNvPr>
          <p:cNvCxnSpPr>
            <a:endCxn id="7" idx="1"/>
          </p:cNvCxnSpPr>
          <p:nvPr/>
        </p:nvCxnSpPr>
        <p:spPr>
          <a:xfrm>
            <a:off x="3879523" y="5190305"/>
            <a:ext cx="437039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4403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61CADE-4CC4-4609-8924-FF11FB94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- Hough Transform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xmlns="" id="{9F18B82D-7E8F-4C58-87D1-FA8587C35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b="1" dirty="0" err="1"/>
                  <a:t>HoughLines</a:t>
                </a:r>
                <a:r>
                  <a:rPr lang="en-US" altLang="ko-KR" b="1" dirty="0"/>
                  <a:t>() :</a:t>
                </a:r>
              </a:p>
              <a:p>
                <a:pPr marL="0" indent="0">
                  <a:buNone/>
                </a:pPr>
                <a:r>
                  <a:rPr lang="ko-KR" altLang="en-US" b="1" dirty="0"/>
                  <a:t>직선을 출력한다</a:t>
                </a:r>
                <a:r>
                  <a:rPr lang="en-US" altLang="ko-KR" b="1" dirty="0"/>
                  <a:t>.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ko-KR" altLang="en-US" b="1" dirty="0"/>
                  <a:t>값과 </a:t>
                </a:r>
                <a:r>
                  <a:rPr lang="el-GR" altLang="ko-KR" b="1" dirty="0"/>
                  <a:t>θ</a:t>
                </a:r>
                <a:r>
                  <a:rPr lang="en-US" altLang="ko-KR" b="1" dirty="0"/>
                  <a:t> </a:t>
                </a:r>
                <a:r>
                  <a:rPr lang="ko-KR" altLang="en-US" b="1" dirty="0"/>
                  <a:t>값이 출력</a:t>
                </a:r>
                <a:endParaRPr lang="en-US" altLang="ko-KR" b="1" dirty="0"/>
              </a:p>
              <a:p>
                <a:pPr marL="0" indent="0">
                  <a:buNone/>
                </a:pPr>
                <a:endParaRPr lang="en-US" altLang="ko-KR" b="1" dirty="0"/>
              </a:p>
              <a:p>
                <a:pPr marL="0" indent="0">
                  <a:buNone/>
                </a:pPr>
                <a:r>
                  <a:rPr lang="en-US" altLang="ko-KR" dirty="0"/>
                  <a:t> </a:t>
                </a:r>
                <a:r>
                  <a:rPr lang="en-US" altLang="ko-KR" b="1" dirty="0" err="1"/>
                  <a:t>HoughLinesP</a:t>
                </a:r>
                <a:r>
                  <a:rPr lang="en-US" altLang="ko-KR" b="1" dirty="0"/>
                  <a:t>() : </a:t>
                </a:r>
                <a:r>
                  <a:rPr lang="ko-KR" altLang="en-US" b="1" dirty="0"/>
                  <a:t>사용</a:t>
                </a:r>
                <a:endParaRPr lang="en-US" altLang="ko-KR" b="1" dirty="0"/>
              </a:p>
              <a:p>
                <a:pPr marL="0" indent="0">
                  <a:buNone/>
                </a:pPr>
                <a:r>
                  <a:rPr lang="ko-KR" altLang="en-US" b="1" dirty="0"/>
                  <a:t>선분을 출력한다</a:t>
                </a:r>
                <a:r>
                  <a:rPr lang="en-US" altLang="ko-KR" b="1" dirty="0"/>
                  <a:t>.  </a:t>
                </a:r>
                <a:r>
                  <a:rPr lang="ko-KR" altLang="en-US" b="1" dirty="0"/>
                  <a:t>선분의 양 끝점 </a:t>
                </a:r>
                <a:r>
                  <a:rPr lang="ko-KR" altLang="en-US" b="1" dirty="0" err="1"/>
                  <a:t>좌표값이</a:t>
                </a:r>
                <a:r>
                  <a:rPr lang="ko-KR" altLang="en-US" b="1" dirty="0"/>
                  <a:t> 출력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F18B82D-7E8F-4C58-87D1-FA8587C35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3" t="-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7F425FF-BAB7-4568-B594-31DB981C7BE6}"/>
              </a:ext>
            </a:extLst>
          </p:cNvPr>
          <p:cNvSpPr/>
          <p:nvPr/>
        </p:nvSpPr>
        <p:spPr>
          <a:xfrm>
            <a:off x="1245996" y="3999244"/>
            <a:ext cx="1979525" cy="44212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7860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F2A623-3F50-44F4-B26C-6918ECE1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8C2E893-6120-4D16-83E8-90656BA0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16">
            <a:extLst>
              <a:ext uri="{FF2B5EF4-FFF2-40B4-BE49-F238E27FC236}">
                <a16:creationId xmlns:a16="http://schemas.microsoft.com/office/drawing/2014/main" xmlns="" id="{8B453834-2BB5-480D-8210-3B05B1D8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55673" y="834301"/>
            <a:ext cx="3636671" cy="64651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79937D4-666F-4A56-BBC0-BB66E3A0381D}"/>
              </a:ext>
            </a:extLst>
          </p:cNvPr>
          <p:cNvSpPr/>
          <p:nvPr/>
        </p:nvSpPr>
        <p:spPr>
          <a:xfrm>
            <a:off x="7606605" y="26916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left_right_lines</a:t>
            </a:r>
            <a:r>
              <a:rPr lang="ko-KR" altLang="en-US" dirty="0"/>
              <a:t> =                               </a:t>
            </a:r>
            <a:r>
              <a:rPr lang="ko-KR" altLang="en-US" dirty="0" err="1"/>
              <a:t>lanedetector.lineSeparation</a:t>
            </a:r>
            <a:r>
              <a:rPr lang="ko-KR" altLang="en-US" dirty="0"/>
              <a:t>(</a:t>
            </a:r>
            <a:r>
              <a:rPr lang="ko-KR" altLang="en-US" dirty="0" err="1"/>
              <a:t>lines</a:t>
            </a:r>
            <a:r>
              <a:rPr lang="ko-KR" altLang="en-US" dirty="0"/>
              <a:t>, 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D36E8B-5BC7-4DD7-888C-5FE8981935BE}"/>
              </a:ext>
            </a:extLst>
          </p:cNvPr>
          <p:cNvSpPr txBox="1"/>
          <p:nvPr/>
        </p:nvSpPr>
        <p:spPr>
          <a:xfrm>
            <a:off x="2773345" y="4224101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6B5EEC-E917-4D3E-A613-C12B8E189E1D}"/>
              </a:ext>
            </a:extLst>
          </p:cNvPr>
          <p:cNvSpPr txBox="1"/>
          <p:nvPr/>
        </p:nvSpPr>
        <p:spPr>
          <a:xfrm>
            <a:off x="3729613" y="4224101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4FF6ED-06BD-47CA-ACFF-D1A8D9BA7710}"/>
              </a:ext>
            </a:extLst>
          </p:cNvPr>
          <p:cNvSpPr txBox="1"/>
          <p:nvPr/>
        </p:nvSpPr>
        <p:spPr>
          <a:xfrm>
            <a:off x="4797164" y="4224101"/>
            <a:ext cx="39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6B687C-980E-4A44-8DCA-7452A58222C5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이미지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770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2) PWM</a:t>
            </a:r>
            <a:r>
              <a:rPr lang="ko-KR" altLang="en-US" sz="2800" dirty="0"/>
              <a:t>을 통한 </a:t>
            </a:r>
            <a:r>
              <a:rPr lang="en-US" altLang="ko-KR" sz="2800" dirty="0"/>
              <a:t>Servo Motor </a:t>
            </a:r>
            <a:r>
              <a:rPr lang="ko-KR" altLang="en-US" sz="2800" dirty="0"/>
              <a:t>제어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•</a:t>
            </a:r>
            <a:r>
              <a:rPr lang="en-US" altLang="ko-KR" sz="2800" dirty="0"/>
              <a:t> SERVO MOTOR </a:t>
            </a:r>
            <a:r>
              <a:rPr lang="ko-KR" altLang="en-US" sz="2800" dirty="0"/>
              <a:t>전동차에 장착 및 테스트</a:t>
            </a:r>
            <a:endParaRPr lang="en-US" altLang="ko-KR" sz="28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5D5FB41-5E8D-497D-87F8-0A3C724EE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5950" y="2402586"/>
            <a:ext cx="3412909" cy="4239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49BD3DB-4241-4F85-AC48-2BE951769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86" y="2796049"/>
            <a:ext cx="4128302" cy="34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014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680E4D-F93B-445C-AEB8-D6CB894E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1C116BF-C2FA-4FC9-B56C-358C2BD0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Dot Standard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Perspective transform</a:t>
            </a:r>
          </a:p>
          <a:p>
            <a:endParaRPr lang="en-US" altLang="ko-KR" dirty="0"/>
          </a:p>
          <a:p>
            <a:r>
              <a:rPr lang="en-US" altLang="ko-KR" dirty="0"/>
              <a:t>Slope Standard</a:t>
            </a:r>
          </a:p>
          <a:p>
            <a:endParaRPr lang="en-US" altLang="ko-KR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xmlns="" id="{08DF2ABF-C66D-4A54-AE76-1E3434307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90384" y="719756"/>
            <a:ext cx="3541713" cy="629637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F1607F14-2C97-4CD9-8E0D-19B203D66DA8}"/>
              </a:ext>
            </a:extLst>
          </p:cNvPr>
          <p:cNvCxnSpPr>
            <a:cxnSpLocks/>
          </p:cNvCxnSpPr>
          <p:nvPr/>
        </p:nvCxnSpPr>
        <p:spPr>
          <a:xfrm>
            <a:off x="8211124" y="3103418"/>
            <a:ext cx="0" cy="2189015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080F4DF-65D9-46AB-82A5-3FB9DECBD4A5}"/>
              </a:ext>
            </a:extLst>
          </p:cNvPr>
          <p:cNvCxnSpPr>
            <a:cxnSpLocks/>
          </p:cNvCxnSpPr>
          <p:nvPr/>
        </p:nvCxnSpPr>
        <p:spPr>
          <a:xfrm flipH="1">
            <a:off x="7398327" y="4248727"/>
            <a:ext cx="554182" cy="1043706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3A56E967-8E9D-4B1D-8ED1-06669407742D}"/>
              </a:ext>
            </a:extLst>
          </p:cNvPr>
          <p:cNvCxnSpPr/>
          <p:nvPr/>
        </p:nvCxnSpPr>
        <p:spPr>
          <a:xfrm>
            <a:off x="8419307" y="4248727"/>
            <a:ext cx="775854" cy="877455"/>
          </a:xfrm>
          <a:prstGeom prst="line">
            <a:avLst/>
          </a:prstGeom>
          <a:ln w="412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49051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680E4D-F93B-445C-AEB8-D6CB894E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1C116BF-C2FA-4FC9-B56C-358C2BD0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Dot Standard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Perspective transform</a:t>
            </a:r>
          </a:p>
          <a:p>
            <a:endParaRPr lang="en-US" altLang="ko-KR" dirty="0"/>
          </a:p>
          <a:p>
            <a:r>
              <a:rPr lang="en-US" altLang="ko-KR" dirty="0"/>
              <a:t>Slope Standard</a:t>
            </a:r>
          </a:p>
          <a:p>
            <a:endParaRPr lang="en-US" altLang="ko-KR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xmlns="" id="{08DF2ABF-C66D-4A54-AE76-1E3434307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90384" y="719756"/>
            <a:ext cx="3541713" cy="629637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F1607F14-2C97-4CD9-8E0D-19B203D66DA8}"/>
              </a:ext>
            </a:extLst>
          </p:cNvPr>
          <p:cNvCxnSpPr>
            <a:cxnSpLocks/>
          </p:cNvCxnSpPr>
          <p:nvPr/>
        </p:nvCxnSpPr>
        <p:spPr>
          <a:xfrm>
            <a:off x="8211124" y="3103418"/>
            <a:ext cx="0" cy="2189015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080F4DF-65D9-46AB-82A5-3FB9DECBD4A5}"/>
              </a:ext>
            </a:extLst>
          </p:cNvPr>
          <p:cNvCxnSpPr>
            <a:cxnSpLocks/>
          </p:cNvCxnSpPr>
          <p:nvPr/>
        </p:nvCxnSpPr>
        <p:spPr>
          <a:xfrm flipH="1">
            <a:off x="7398327" y="4248727"/>
            <a:ext cx="554182" cy="1043706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3A56E967-8E9D-4B1D-8ED1-06669407742D}"/>
              </a:ext>
            </a:extLst>
          </p:cNvPr>
          <p:cNvCxnSpPr/>
          <p:nvPr/>
        </p:nvCxnSpPr>
        <p:spPr>
          <a:xfrm>
            <a:off x="8419307" y="4248727"/>
            <a:ext cx="775854" cy="877455"/>
          </a:xfrm>
          <a:prstGeom prst="line">
            <a:avLst/>
          </a:prstGeom>
          <a:ln w="412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0C6D89B3-F347-4AC8-ACCB-F26123E95DFE}"/>
              </a:ext>
            </a:extLst>
          </p:cNvPr>
          <p:cNvCxnSpPr>
            <a:cxnSpLocks/>
          </p:cNvCxnSpPr>
          <p:nvPr/>
        </p:nvCxnSpPr>
        <p:spPr>
          <a:xfrm>
            <a:off x="9255194" y="3103418"/>
            <a:ext cx="0" cy="2189015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0FDAD71B-C09C-4FD0-AD8B-AFC5C57E7E26}"/>
              </a:ext>
            </a:extLst>
          </p:cNvPr>
          <p:cNvCxnSpPr>
            <a:cxnSpLocks/>
          </p:cNvCxnSpPr>
          <p:nvPr/>
        </p:nvCxnSpPr>
        <p:spPr>
          <a:xfrm>
            <a:off x="8747197" y="4188689"/>
            <a:ext cx="517233" cy="207820"/>
          </a:xfrm>
          <a:prstGeom prst="line">
            <a:avLst/>
          </a:prstGeom>
          <a:ln w="412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47999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680E4D-F93B-445C-AEB8-D6CB894E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1C116BF-C2FA-4FC9-B56C-358C2BD0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Dot Standard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Perspective transform</a:t>
            </a:r>
          </a:p>
          <a:p>
            <a:endParaRPr lang="en-US" altLang="ko-KR" dirty="0"/>
          </a:p>
          <a:p>
            <a:r>
              <a:rPr lang="en-US" altLang="ko-KR" dirty="0"/>
              <a:t>Slope Standard</a:t>
            </a:r>
          </a:p>
          <a:p>
            <a:endParaRPr lang="en-US" altLang="ko-KR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xmlns="" id="{08DF2ABF-C66D-4A54-AE76-1E3434307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90384" y="719756"/>
            <a:ext cx="3541713" cy="629637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F1607F14-2C97-4CD9-8E0D-19B203D66DA8}"/>
              </a:ext>
            </a:extLst>
          </p:cNvPr>
          <p:cNvCxnSpPr>
            <a:cxnSpLocks/>
          </p:cNvCxnSpPr>
          <p:nvPr/>
        </p:nvCxnSpPr>
        <p:spPr>
          <a:xfrm>
            <a:off x="8211124" y="3103418"/>
            <a:ext cx="0" cy="2189015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080F4DF-65D9-46AB-82A5-3FB9DECBD4A5}"/>
              </a:ext>
            </a:extLst>
          </p:cNvPr>
          <p:cNvCxnSpPr>
            <a:cxnSpLocks/>
          </p:cNvCxnSpPr>
          <p:nvPr/>
        </p:nvCxnSpPr>
        <p:spPr>
          <a:xfrm flipH="1">
            <a:off x="7398327" y="4248727"/>
            <a:ext cx="554182" cy="1043706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0C6D89B3-F347-4AC8-ACCB-F26123E95DFE}"/>
              </a:ext>
            </a:extLst>
          </p:cNvPr>
          <p:cNvCxnSpPr>
            <a:cxnSpLocks/>
          </p:cNvCxnSpPr>
          <p:nvPr/>
        </p:nvCxnSpPr>
        <p:spPr>
          <a:xfrm>
            <a:off x="9255194" y="3103418"/>
            <a:ext cx="0" cy="2189015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6C1EA404-1551-4E8E-8273-45EB30FA5FCF}"/>
              </a:ext>
            </a:extLst>
          </p:cNvPr>
          <p:cNvCxnSpPr>
            <a:cxnSpLocks/>
          </p:cNvCxnSpPr>
          <p:nvPr/>
        </p:nvCxnSpPr>
        <p:spPr>
          <a:xfrm>
            <a:off x="6285345" y="4733635"/>
            <a:ext cx="4406099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62BF6A2-3A68-46C8-9F73-32775B03718C}"/>
              </a:ext>
            </a:extLst>
          </p:cNvPr>
          <p:cNvCxnSpPr/>
          <p:nvPr/>
        </p:nvCxnSpPr>
        <p:spPr>
          <a:xfrm>
            <a:off x="8876146" y="4733635"/>
            <a:ext cx="369812" cy="411020"/>
          </a:xfrm>
          <a:prstGeom prst="line">
            <a:avLst/>
          </a:prstGeom>
          <a:ln w="508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7978155A-5A0C-4710-B9F1-130E76285C5E}"/>
              </a:ext>
            </a:extLst>
          </p:cNvPr>
          <p:cNvCxnSpPr>
            <a:cxnSpLocks/>
          </p:cNvCxnSpPr>
          <p:nvPr/>
        </p:nvCxnSpPr>
        <p:spPr>
          <a:xfrm>
            <a:off x="9255194" y="4368800"/>
            <a:ext cx="821679" cy="364835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3260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680E4D-F93B-445C-AEB8-D6CB894E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1C116BF-C2FA-4FC9-B56C-358C2BD0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Dot Standard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FFC000"/>
                </a:solidFill>
              </a:rPr>
              <a:t>Perspective transform</a:t>
            </a:r>
          </a:p>
          <a:p>
            <a:endParaRPr lang="en-US" altLang="ko-KR" dirty="0"/>
          </a:p>
          <a:p>
            <a:r>
              <a:rPr lang="en-US" altLang="ko-KR" dirty="0"/>
              <a:t>Slope Standard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6B615DA-4EC4-41C2-B177-4602B34F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57" y="1870795"/>
            <a:ext cx="5672135" cy="3613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C11ED9-D205-40E6-85CA-ABCB02896CE5}"/>
              </a:ext>
            </a:extLst>
          </p:cNvPr>
          <p:cNvSpPr txBox="1"/>
          <p:nvPr/>
        </p:nvSpPr>
        <p:spPr>
          <a:xfrm>
            <a:off x="6094411" y="5636201"/>
            <a:ext cx="325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cv::</a:t>
            </a:r>
            <a:r>
              <a:rPr lang="en-US" altLang="ko-KR" sz="2000" dirty="0" err="1"/>
              <a:t>getPerspectiveTransform</a:t>
            </a:r>
            <a:r>
              <a:rPr lang="en-US" altLang="ko-KR" sz="2000" dirty="0"/>
              <a:t>()</a:t>
            </a:r>
          </a:p>
          <a:p>
            <a:r>
              <a:rPr lang="en-US" altLang="ko-KR" sz="2000" dirty="0"/>
              <a:t>cv::</a:t>
            </a:r>
            <a:r>
              <a:rPr lang="en-US" altLang="ko-KR" sz="2000" dirty="0" err="1"/>
              <a:t>warpPerspective</a:t>
            </a:r>
            <a:r>
              <a:rPr lang="en-US" altLang="ko-KR" sz="2000" dirty="0"/>
              <a:t>()</a:t>
            </a:r>
            <a:endParaRPr lang="ko-KR" altLang="en-US" sz="2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50D780BC-65E5-4A43-B023-AAACB08D5BD1}"/>
              </a:ext>
            </a:extLst>
          </p:cNvPr>
          <p:cNvSpPr/>
          <p:nvPr/>
        </p:nvSpPr>
        <p:spPr>
          <a:xfrm>
            <a:off x="5948218" y="3611418"/>
            <a:ext cx="146193" cy="13854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6F4799C1-6224-46E1-ABE1-3818AE220024}"/>
              </a:ext>
            </a:extLst>
          </p:cNvPr>
          <p:cNvSpPr/>
          <p:nvPr/>
        </p:nvSpPr>
        <p:spPr>
          <a:xfrm>
            <a:off x="6700982" y="3611418"/>
            <a:ext cx="146193" cy="1385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4E5C234-C170-4B45-AF2E-B32D1A11145A}"/>
              </a:ext>
            </a:extLst>
          </p:cNvPr>
          <p:cNvSpPr/>
          <p:nvPr/>
        </p:nvSpPr>
        <p:spPr>
          <a:xfrm>
            <a:off x="5620327" y="4354945"/>
            <a:ext cx="146193" cy="1385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DB14455E-9074-43DE-AF16-93BDCEA763A0}"/>
              </a:ext>
            </a:extLst>
          </p:cNvPr>
          <p:cNvSpPr/>
          <p:nvPr/>
        </p:nvSpPr>
        <p:spPr>
          <a:xfrm>
            <a:off x="7088909" y="4567382"/>
            <a:ext cx="146193" cy="1385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0C60C057-AD23-48FF-A6A6-49AE2D927C92}"/>
              </a:ext>
            </a:extLst>
          </p:cNvPr>
          <p:cNvSpPr/>
          <p:nvPr/>
        </p:nvSpPr>
        <p:spPr>
          <a:xfrm>
            <a:off x="9882909" y="4567382"/>
            <a:ext cx="146193" cy="1385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4AABFCD9-E08C-4F99-BC8E-3589B0EFE0BF}"/>
              </a:ext>
            </a:extLst>
          </p:cNvPr>
          <p:cNvSpPr/>
          <p:nvPr/>
        </p:nvSpPr>
        <p:spPr>
          <a:xfrm>
            <a:off x="7968890" y="4554826"/>
            <a:ext cx="146193" cy="1385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F90F5723-874C-4416-B06A-1DE9E8BB810A}"/>
              </a:ext>
            </a:extLst>
          </p:cNvPr>
          <p:cNvSpPr/>
          <p:nvPr/>
        </p:nvSpPr>
        <p:spPr>
          <a:xfrm>
            <a:off x="7959653" y="2627747"/>
            <a:ext cx="146193" cy="13854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F8B9182F-3C09-41A6-BB96-071D46DE577B}"/>
              </a:ext>
            </a:extLst>
          </p:cNvPr>
          <p:cNvSpPr/>
          <p:nvPr/>
        </p:nvSpPr>
        <p:spPr>
          <a:xfrm>
            <a:off x="9893733" y="2600039"/>
            <a:ext cx="146193" cy="13854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277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680E4D-F93B-445C-AEB8-D6CB894E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1C116BF-C2FA-4FC9-B56C-358C2BD0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Dot Standard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Perspective transform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C000"/>
                </a:solidFill>
              </a:rPr>
              <a:t>Slope Standard</a:t>
            </a:r>
          </a:p>
          <a:p>
            <a:endParaRPr lang="en-US" altLang="ko-KR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B0762F7-C66B-4F3C-AFAE-6711950C3873}"/>
              </a:ext>
            </a:extLst>
          </p:cNvPr>
          <p:cNvGrpSpPr/>
          <p:nvPr/>
        </p:nvGrpSpPr>
        <p:grpSpPr>
          <a:xfrm>
            <a:off x="5196179" y="1981415"/>
            <a:ext cx="6007530" cy="3541714"/>
            <a:chOff x="5270070" y="1658143"/>
            <a:chExt cx="6007530" cy="354171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7AE675CD-BC48-4C5B-B8E7-016D65496670}"/>
                </a:ext>
              </a:extLst>
            </p:cNvPr>
            <p:cNvGrpSpPr/>
            <p:nvPr/>
          </p:nvGrpSpPr>
          <p:grpSpPr>
            <a:xfrm>
              <a:off x="5270070" y="1658143"/>
              <a:ext cx="6007530" cy="3541714"/>
              <a:chOff x="5464034" y="1653743"/>
              <a:chExt cx="5056184" cy="3001385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xmlns="" id="{14ECC036-1669-4129-9653-1931796AB2BC}"/>
                  </a:ext>
                </a:extLst>
              </p:cNvPr>
              <p:cNvGrpSpPr/>
              <p:nvPr/>
            </p:nvGrpSpPr>
            <p:grpSpPr>
              <a:xfrm>
                <a:off x="5464034" y="1653743"/>
                <a:ext cx="5056184" cy="3001385"/>
                <a:chOff x="5122289" y="2097088"/>
                <a:chExt cx="6296378" cy="3541713"/>
              </a:xfrm>
            </p:grpSpPr>
            <p:pic>
              <p:nvPicPr>
                <p:cNvPr id="4" name="내용 개체 틀 12">
                  <a:extLst>
                    <a:ext uri="{FF2B5EF4-FFF2-40B4-BE49-F238E27FC236}">
                      <a16:creationId xmlns:a16="http://schemas.microsoft.com/office/drawing/2014/main" xmlns="" id="{08DF2ABF-C66D-4A54-AE76-1E3434307F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499621" y="719756"/>
                  <a:ext cx="3541713" cy="6296378"/>
                </a:xfrm>
                <a:prstGeom prst="rect">
                  <a:avLst/>
                </a:prstGeom>
              </p:spPr>
            </p:pic>
            <p:cxnSp>
              <p:nvCxnSpPr>
                <p:cNvPr id="10" name="직선 연결선 9">
                  <a:extLst>
                    <a:ext uri="{FF2B5EF4-FFF2-40B4-BE49-F238E27FC236}">
                      <a16:creationId xmlns:a16="http://schemas.microsoft.com/office/drawing/2014/main" xmlns="" id="{7080F4DF-65D9-46AB-82A5-3FB9DECBD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98327" y="4248727"/>
                  <a:ext cx="554182" cy="1043706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xmlns="" id="{3A56E967-8E9D-4B1D-8ED1-06669407742D}"/>
                    </a:ext>
                  </a:extLst>
                </p:cNvPr>
                <p:cNvCxnSpPr/>
                <p:nvPr/>
              </p:nvCxnSpPr>
              <p:spPr>
                <a:xfrm>
                  <a:off x="8419307" y="4248727"/>
                  <a:ext cx="775854" cy="877455"/>
                </a:xfrm>
                <a:prstGeom prst="line">
                  <a:avLst/>
                </a:prstGeom>
                <a:ln w="41275">
                  <a:solidFill>
                    <a:schemeClr val="bg2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연결선: 구부러짐 10">
                <a:extLst>
                  <a:ext uri="{FF2B5EF4-FFF2-40B4-BE49-F238E27FC236}">
                    <a16:creationId xmlns:a16="http://schemas.microsoft.com/office/drawing/2014/main" xmlns="" id="{C3B275F4-A66C-4BD5-A6C5-73214A461C8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232189" y="3458698"/>
                <a:ext cx="269800" cy="183426"/>
              </a:xfrm>
              <a:prstGeom prst="curvedConnector3">
                <a:avLst>
                  <a:gd name="adj1" fmla="val 15186"/>
                </a:avLst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연결선: 구부러짐 15">
                <a:extLst>
                  <a:ext uri="{FF2B5EF4-FFF2-40B4-BE49-F238E27FC236}">
                    <a16:creationId xmlns:a16="http://schemas.microsoft.com/office/drawing/2014/main" xmlns="" id="{AEA33428-CE10-484B-A768-7307FE19D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767664" y="3445712"/>
                <a:ext cx="208184" cy="147782"/>
              </a:xfrm>
              <a:prstGeom prst="curvedConnector3">
                <a:avLst>
                  <a:gd name="adj1" fmla="val 23380"/>
                </a:avLst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02D8DDDB-254A-477D-9994-9F2AE576A27A}"/>
                </a:ext>
              </a:extLst>
            </p:cNvPr>
            <p:cNvCxnSpPr/>
            <p:nvPr/>
          </p:nvCxnSpPr>
          <p:spPr>
            <a:xfrm>
              <a:off x="6402309" y="3737075"/>
              <a:ext cx="402705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06703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CED66F-E9C6-433B-9413-87368710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CEDF088-4E4A-40A1-A926-C8C2D289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20">
            <a:extLst>
              <a:ext uri="{FF2B5EF4-FFF2-40B4-BE49-F238E27FC236}">
                <a16:creationId xmlns:a16="http://schemas.microsoft.com/office/drawing/2014/main" xmlns="" id="{E737D96F-A4E5-42E9-A25A-A3A1BB27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54210" y="736685"/>
            <a:ext cx="3541715" cy="65673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3685568-1306-4B18-81F3-E77FA2846AF7}"/>
              </a:ext>
            </a:extLst>
          </p:cNvPr>
          <p:cNvSpPr/>
          <p:nvPr/>
        </p:nvSpPr>
        <p:spPr>
          <a:xfrm>
            <a:off x="7629728" y="2249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lane</a:t>
            </a:r>
            <a:r>
              <a:rPr lang="ko-KR" altLang="en-US" dirty="0"/>
              <a:t> =                               </a:t>
            </a:r>
            <a:r>
              <a:rPr lang="ko-KR" altLang="en-US" dirty="0" err="1"/>
              <a:t>lanedetector.regression</a:t>
            </a:r>
            <a:r>
              <a:rPr lang="ko-KR" altLang="en-US" dirty="0"/>
              <a:t>(</a:t>
            </a:r>
            <a:r>
              <a:rPr lang="ko-KR" altLang="en-US" dirty="0" err="1"/>
              <a:t>left_right_lines</a:t>
            </a:r>
            <a:r>
              <a:rPr lang="ko-KR" altLang="en-US" dirty="0"/>
              <a:t>, 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F11AFA-C3CE-4922-ADF1-4EC29D6643D3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이미지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0011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12CB02-F376-4F02-A645-02F3DFA8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-linear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EB977E5-2F12-4F96-904A-944C3E12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fitLine</a:t>
            </a:r>
            <a:r>
              <a:rPr lang="en-US" altLang="ko-KR" dirty="0"/>
              <a:t>( ~, CV_DIST_L2, ~) :</a:t>
            </a:r>
          </a:p>
          <a:p>
            <a:pPr marL="0" indent="0">
              <a:buNone/>
            </a:pPr>
            <a:r>
              <a:rPr lang="ko-KR" altLang="en-US" sz="1600" dirty="0"/>
              <a:t>기준에 맞게 분류된 선분들의 집합을 </a:t>
            </a:r>
            <a:r>
              <a:rPr lang="en-US" altLang="ko-KR" sz="1600" dirty="0"/>
              <a:t>LINEAR REGRESSION</a:t>
            </a:r>
            <a:r>
              <a:rPr lang="ko-KR" altLang="en-US" sz="1600" dirty="0"/>
              <a:t>을 통해</a:t>
            </a:r>
            <a:r>
              <a:rPr lang="en-US" altLang="ko-KR" sz="1600" dirty="0"/>
              <a:t> </a:t>
            </a:r>
            <a:r>
              <a:rPr lang="ko-KR" altLang="en-US" sz="1600" dirty="0"/>
              <a:t>각 영역을 대표하는 선을 구한다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/>
              <a:t>선형회귀방법은 </a:t>
            </a:r>
            <a:r>
              <a:rPr lang="en-US" altLang="ko-KR" sz="1600" dirty="0"/>
              <a:t>CV_DIST_L2</a:t>
            </a:r>
            <a:r>
              <a:rPr lang="ko-KR" altLang="en-US" sz="1600" dirty="0"/>
              <a:t>인 </a:t>
            </a:r>
            <a:r>
              <a:rPr lang="ko-KR" altLang="en-US" sz="1600" dirty="0" err="1"/>
              <a:t>최소제곱법을</a:t>
            </a:r>
            <a:r>
              <a:rPr lang="ko-KR" altLang="en-US" sz="1600" dirty="0"/>
              <a:t> 사용했다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5E2367-ACA0-40EE-8D48-94ACBF77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020344"/>
            <a:ext cx="7248525" cy="2305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C3B380-69D2-4CC5-923A-72C5A97B20ED}"/>
              </a:ext>
            </a:extLst>
          </p:cNvPr>
          <p:cNvSpPr txBox="1"/>
          <p:nvPr/>
        </p:nvSpPr>
        <p:spPr>
          <a:xfrm>
            <a:off x="1817914" y="5759527"/>
            <a:ext cx="2394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</a:rPr>
              <a:t>〮</a:t>
            </a:r>
          </a:p>
          <a:p>
            <a:r>
              <a:rPr lang="en-US" altLang="ko-KR" sz="1100" dirty="0">
                <a:solidFill>
                  <a:schemeClr val="bg1"/>
                </a:solidFill>
                <a:latin typeface="맑은 고딕" panose="020B0503020000020004" pitchFamily="50" charset="-127"/>
              </a:rPr>
              <a:t>〮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5783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3EB29CC-5972-4A6A-B294-ACD1A00CE21E}"/>
              </a:ext>
            </a:extLst>
          </p:cNvPr>
          <p:cNvSpPr/>
          <p:nvPr/>
        </p:nvSpPr>
        <p:spPr>
          <a:xfrm>
            <a:off x="1256571" y="2091883"/>
            <a:ext cx="9329055" cy="43921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FA6FBD8-6D81-44F9-A4DB-778D4D03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xmlns="" id="{2DA5E338-0B77-4505-AB09-EB0F58A53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399" y="5131448"/>
            <a:ext cx="3209925" cy="819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3FB2564-8C03-4BB6-A6CD-D964A5BC0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98" y="5950598"/>
            <a:ext cx="3209925" cy="533400"/>
          </a:xfrm>
          <a:prstGeom prst="rect">
            <a:avLst/>
          </a:prstGeom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xmlns="" id="{3DCAA756-3C54-4067-A99F-1BE71A184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31" y="3225788"/>
            <a:ext cx="4004580" cy="188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880ACA2C-7834-4BFA-94A4-773FC7364E77}"/>
              </a:ext>
            </a:extLst>
          </p:cNvPr>
          <p:cNvGrpSpPr/>
          <p:nvPr/>
        </p:nvGrpSpPr>
        <p:grpSpPr>
          <a:xfrm>
            <a:off x="1256571" y="2091883"/>
            <a:ext cx="2647950" cy="1924050"/>
            <a:chOff x="1659709" y="1966687"/>
            <a:chExt cx="2647950" cy="19240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5F739060-3892-4AAB-AC56-4041AF750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9709" y="1966687"/>
              <a:ext cx="2647950" cy="192405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DEE2B1F6-6B6E-403F-AAC8-2B6799B7D5B5}"/>
                </a:ext>
              </a:extLst>
            </p:cNvPr>
            <p:cNvSpPr/>
            <p:nvPr/>
          </p:nvSpPr>
          <p:spPr>
            <a:xfrm>
              <a:off x="1728132" y="2357306"/>
              <a:ext cx="167780" cy="6375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26314433-B4C3-49B2-AADD-B4B133E15472}"/>
                </a:ext>
              </a:extLst>
            </p:cNvPr>
            <p:cNvSpPr/>
            <p:nvPr/>
          </p:nvSpPr>
          <p:spPr>
            <a:xfrm>
              <a:off x="2608976" y="3573710"/>
              <a:ext cx="1031846" cy="1690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775BB251-635E-4368-A528-6497454F4BC3}"/>
              </a:ext>
            </a:extLst>
          </p:cNvPr>
          <p:cNvGrpSpPr/>
          <p:nvPr/>
        </p:nvGrpSpPr>
        <p:grpSpPr>
          <a:xfrm>
            <a:off x="7909101" y="2091883"/>
            <a:ext cx="2676525" cy="1885950"/>
            <a:chOff x="7333157" y="1856851"/>
            <a:chExt cx="2676525" cy="188595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79F2A879-97D7-4150-8A8A-2A2A753B4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33157" y="1856851"/>
              <a:ext cx="2676525" cy="188595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1EDD8549-06A5-4965-93C6-B4F5E48FF620}"/>
                </a:ext>
              </a:extLst>
            </p:cNvPr>
            <p:cNvSpPr/>
            <p:nvPr/>
          </p:nvSpPr>
          <p:spPr>
            <a:xfrm>
              <a:off x="7526323" y="2282380"/>
              <a:ext cx="167780" cy="6375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FF7BCDA9-A6BC-47A4-BE5B-576A8BD8EC86}"/>
                </a:ext>
              </a:extLst>
            </p:cNvPr>
            <p:cNvSpPr/>
            <p:nvPr/>
          </p:nvSpPr>
          <p:spPr>
            <a:xfrm>
              <a:off x="8373611" y="3409655"/>
              <a:ext cx="1031846" cy="1690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68EF899E-FA89-48AC-863B-6ACED8E054FA}"/>
              </a:ext>
            </a:extLst>
          </p:cNvPr>
          <p:cNvCxnSpPr/>
          <p:nvPr/>
        </p:nvCxnSpPr>
        <p:spPr>
          <a:xfrm>
            <a:off x="3904521" y="2676088"/>
            <a:ext cx="4068000" cy="0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5DD55022-8BF5-4546-83E3-16261B3AE187}"/>
              </a:ext>
            </a:extLst>
          </p:cNvPr>
          <p:cNvCxnSpPr>
            <a:cxnSpLocks/>
          </p:cNvCxnSpPr>
          <p:nvPr/>
        </p:nvCxnSpPr>
        <p:spPr>
          <a:xfrm flipV="1">
            <a:off x="5865091" y="2710998"/>
            <a:ext cx="0" cy="534903"/>
          </a:xfrm>
          <a:prstGeom prst="straightConnector1">
            <a:avLst/>
          </a:prstGeom>
          <a:ln w="2540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B3A2224-10D7-471D-954B-039F0816AF12}"/>
              </a:ext>
            </a:extLst>
          </p:cNvPr>
          <p:cNvSpPr/>
          <p:nvPr/>
        </p:nvSpPr>
        <p:spPr>
          <a:xfrm>
            <a:off x="6326909" y="3783451"/>
            <a:ext cx="573448" cy="232482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79F89D5-9591-4C9D-ADA8-7F7215E39420}"/>
              </a:ext>
            </a:extLst>
          </p:cNvPr>
          <p:cNvSpPr txBox="1"/>
          <p:nvPr/>
        </p:nvSpPr>
        <p:spPr>
          <a:xfrm>
            <a:off x="7520405" y="3460021"/>
            <a:ext cx="21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</a:rPr>
              <a:t>d</a:t>
            </a:r>
            <a:endParaRPr lang="ko-KR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453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05D900-932E-4DEF-BF4B-C726F34B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0B9E7A6-ED61-4E2F-B1D7-D6BBC2EA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8">
            <a:extLst>
              <a:ext uri="{FF2B5EF4-FFF2-40B4-BE49-F238E27FC236}">
                <a16:creationId xmlns:a16="http://schemas.microsoft.com/office/drawing/2014/main" xmlns="" id="{EFE02D48-84B4-413F-B314-A995FB765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18746" y="872154"/>
            <a:ext cx="3541713" cy="62963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C87532D-6FCF-4B16-8418-6403066D71A6}"/>
              </a:ext>
            </a:extLst>
          </p:cNvPr>
          <p:cNvSpPr/>
          <p:nvPr/>
        </p:nvSpPr>
        <p:spPr>
          <a:xfrm>
            <a:off x="7437793" y="2242157"/>
            <a:ext cx="49578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 err="1"/>
              <a:t>turn</a:t>
            </a:r>
            <a:r>
              <a:rPr lang="ko-KR" altLang="en-US" dirty="0"/>
              <a:t> = </a:t>
            </a:r>
            <a:r>
              <a:rPr lang="ko-KR" altLang="en-US" dirty="0" err="1"/>
              <a:t>lanedetector.predictTurn</a:t>
            </a:r>
            <a:r>
              <a:rPr lang="ko-KR" altLang="en-US" dirty="0"/>
              <a:t>();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                 </a:t>
            </a:r>
            <a:endParaRPr lang="en-US" altLang="ko-KR" dirty="0"/>
          </a:p>
          <a:p>
            <a:r>
              <a:rPr lang="ko-KR" altLang="en-US" dirty="0" err="1"/>
              <a:t>flag_plot</a:t>
            </a:r>
            <a:r>
              <a:rPr lang="ko-KR" altLang="en-US" dirty="0"/>
              <a:t> = </a:t>
            </a:r>
            <a:endParaRPr lang="en-US" altLang="ko-KR" dirty="0"/>
          </a:p>
          <a:p>
            <a:r>
              <a:rPr lang="ko-KR" altLang="en-US" dirty="0" err="1"/>
              <a:t>lanedetector.plotLane</a:t>
            </a:r>
            <a:r>
              <a:rPr lang="ko-KR" altLang="en-US" dirty="0"/>
              <a:t>(</a:t>
            </a:r>
            <a:r>
              <a:rPr lang="ko-KR" altLang="en-US" dirty="0" err="1"/>
              <a:t>frame</a:t>
            </a:r>
            <a:r>
              <a:rPr lang="ko-KR" altLang="en-US" dirty="0"/>
              <a:t>, </a:t>
            </a:r>
            <a:r>
              <a:rPr lang="ko-KR" altLang="en-US" dirty="0" err="1"/>
              <a:t>img_mask</a:t>
            </a:r>
            <a:r>
              <a:rPr lang="ko-KR" altLang="en-US" dirty="0"/>
              <a:t>, </a:t>
            </a:r>
            <a:r>
              <a:rPr lang="ko-KR" altLang="en-US" dirty="0" err="1"/>
              <a:t>lane</a:t>
            </a:r>
            <a:r>
              <a:rPr lang="ko-KR" altLang="en-US" dirty="0"/>
              <a:t>, </a:t>
            </a:r>
            <a:r>
              <a:rPr lang="ko-KR" altLang="en-US" dirty="0" err="1"/>
              <a:t>turn</a:t>
            </a:r>
            <a:r>
              <a:rPr lang="ko-KR" altLang="en-US" dirty="0"/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FFF454-C374-45E6-9849-198EFB458EF3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이미지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5532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1A9809-AD22-41E3-BB31-B7008FB8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35DBB67-7CAF-4FE1-8F50-552031CB7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xmlns="" id="{31241A6E-D09D-4CCA-904E-ACBA11EC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2001" y="1703651"/>
            <a:ext cx="3736487" cy="4523359"/>
          </a:xfrm>
          <a:prstGeom prst="rect">
            <a:avLst/>
          </a:prstGeom>
        </p:spPr>
      </p:pic>
      <p:pic>
        <p:nvPicPr>
          <p:cNvPr id="5" name="내용 개체 틀 8">
            <a:extLst>
              <a:ext uri="{FF2B5EF4-FFF2-40B4-BE49-F238E27FC236}">
                <a16:creationId xmlns:a16="http://schemas.microsoft.com/office/drawing/2014/main" xmlns="" id="{4713EEFF-A6A3-4303-9BB2-E7E5C844B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3462" y="1489624"/>
            <a:ext cx="3736487" cy="495141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D39D1B4C-B04C-4E27-AFB9-1AC1B6288532}"/>
              </a:ext>
            </a:extLst>
          </p:cNvPr>
          <p:cNvCxnSpPr/>
          <p:nvPr/>
        </p:nvCxnSpPr>
        <p:spPr>
          <a:xfrm>
            <a:off x="5068111" y="3725694"/>
            <a:ext cx="856034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13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A9E478-9085-4B2B-A75B-2B9C7FC6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팀원 구성 </a:t>
            </a:r>
            <a:r>
              <a:rPr lang="en-US" altLang="ko-KR" dirty="0"/>
              <a:t>- 5</a:t>
            </a:r>
            <a:r>
              <a:rPr lang="ko-KR" altLang="en-US" dirty="0"/>
              <a:t>명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6626B2B-9391-447F-ABC3-EC0CA48D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김현승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양성민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이대로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이장호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조성구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369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79" y="500952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8" y="1841863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/>
              <a:t>2) PWM</a:t>
            </a:r>
            <a:r>
              <a:rPr lang="ko-KR" altLang="en-US" dirty="0"/>
              <a:t>을 통한 </a:t>
            </a:r>
            <a:r>
              <a:rPr lang="en-US" altLang="ko-KR" dirty="0"/>
              <a:t>Servo Motor </a:t>
            </a:r>
            <a:r>
              <a:rPr lang="ko-KR" altLang="en-US" dirty="0"/>
              <a:t>제어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문제점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사람이 탑승하지 않을 시 동작에 이상 없음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하지만 </a:t>
            </a:r>
            <a:r>
              <a:rPr lang="en-US" altLang="ko-KR" dirty="0"/>
              <a:t>70kg </a:t>
            </a:r>
            <a:r>
              <a:rPr lang="ko-KR" altLang="en-US" dirty="0"/>
              <a:t>의 몸무게 인 사람이 탑승 했을 경우</a:t>
            </a:r>
            <a:r>
              <a:rPr lang="en-US" altLang="ko-KR" dirty="0"/>
              <a:t>. </a:t>
            </a:r>
            <a:r>
              <a:rPr lang="ko-KR" altLang="en-US" dirty="0" err="1"/>
              <a:t>서보</a:t>
            </a:r>
            <a:r>
              <a:rPr lang="ko-KR" altLang="en-US" dirty="0"/>
              <a:t> 모터에 무리가 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  </a:t>
            </a:r>
            <a:r>
              <a:rPr lang="ko-KR" altLang="en-US" dirty="0"/>
              <a:t>무게중심을 </a:t>
            </a:r>
            <a:r>
              <a:rPr lang="ko-KR" altLang="en-US" dirty="0" err="1"/>
              <a:t>서보</a:t>
            </a:r>
            <a:r>
              <a:rPr lang="ko-KR" altLang="en-US" dirty="0"/>
              <a:t> 모터 쪽으로 이동 시 모터가 동작을 하지 않음</a:t>
            </a:r>
            <a:r>
              <a:rPr lang="en-US" altLang="ko-KR" dirty="0"/>
              <a:t>(</a:t>
            </a:r>
            <a:r>
              <a:rPr lang="ko-KR" altLang="en-US" dirty="0"/>
              <a:t>고장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해결방안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기존 </a:t>
            </a:r>
            <a:r>
              <a:rPr lang="en-US" altLang="ko-KR" dirty="0"/>
              <a:t>25kg-cm</a:t>
            </a:r>
            <a:r>
              <a:rPr lang="ko-KR" altLang="en-US" dirty="0"/>
              <a:t>토크의 </a:t>
            </a:r>
            <a:r>
              <a:rPr lang="ko-KR" altLang="en-US" dirty="0" err="1"/>
              <a:t>서보</a:t>
            </a:r>
            <a:r>
              <a:rPr lang="ko-KR" altLang="en-US" dirty="0"/>
              <a:t> 모터에서  </a:t>
            </a:r>
            <a:r>
              <a:rPr lang="en-US" altLang="ko-KR" dirty="0"/>
              <a:t>50kg-cm </a:t>
            </a:r>
            <a:r>
              <a:rPr lang="ko-KR" altLang="en-US" dirty="0"/>
              <a:t>토크 </a:t>
            </a:r>
            <a:r>
              <a:rPr lang="ko-KR" altLang="en-US" dirty="0" err="1"/>
              <a:t>서보</a:t>
            </a:r>
            <a:r>
              <a:rPr lang="ko-KR" altLang="en-US" dirty="0"/>
              <a:t> 모터로 교체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54629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Garmin Lidar +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>
                <a:latin typeface="맑은 고딕"/>
                <a:ea typeface="맑은 고딕"/>
              </a:rPr>
              <a:t>①</a:t>
            </a:r>
            <a:r>
              <a:rPr lang="en-US" altLang="ko-KR" sz="2000" dirty="0" smtClean="0"/>
              <a:t> Lidar,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ko-KR" altLang="en-US" sz="2000" dirty="0" smtClean="0"/>
              <a:t>코드를 하나로 병합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 - Lidar Data</a:t>
            </a:r>
            <a:r>
              <a:rPr lang="ko-KR" altLang="en-US" sz="2000" dirty="0" smtClean="0"/>
              <a:t>가 갱신이 되지 않는 문제 발생</a:t>
            </a:r>
            <a:endParaRPr lang="en-US" altLang="ko-KR" sz="2000" dirty="0" smtClean="0"/>
          </a:p>
        </p:txBody>
      </p:sp>
      <p:grpSp>
        <p:nvGrpSpPr>
          <p:cNvPr id="16" name="그룹 15"/>
          <p:cNvGrpSpPr/>
          <p:nvPr/>
        </p:nvGrpSpPr>
        <p:grpSpPr>
          <a:xfrm>
            <a:off x="1001059" y="2659924"/>
            <a:ext cx="6599238" cy="2186231"/>
            <a:chOff x="1001059" y="2659924"/>
            <a:chExt cx="6599238" cy="2186231"/>
          </a:xfrm>
        </p:grpSpPr>
        <p:grpSp>
          <p:nvGrpSpPr>
            <p:cNvPr id="5" name="그룹 4"/>
            <p:cNvGrpSpPr/>
            <p:nvPr/>
          </p:nvGrpSpPr>
          <p:grpSpPr>
            <a:xfrm>
              <a:off x="1001059" y="2659924"/>
              <a:ext cx="6599238" cy="2186231"/>
              <a:chOff x="835959" y="3102836"/>
              <a:chExt cx="6599238" cy="218623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959" y="3102836"/>
                <a:ext cx="6599238" cy="1453262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480" y="4556098"/>
                <a:ext cx="6596717" cy="732969"/>
              </a:xfrm>
              <a:prstGeom prst="rect">
                <a:avLst/>
              </a:prstGeom>
            </p:spPr>
          </p:pic>
        </p:grpSp>
        <p:sp>
          <p:nvSpPr>
            <p:cNvPr id="6" name="직사각형 5"/>
            <p:cNvSpPr/>
            <p:nvPr/>
          </p:nvSpPr>
          <p:spPr>
            <a:xfrm>
              <a:off x="4203700" y="3276600"/>
              <a:ext cx="876300" cy="635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1879600" y="4505070"/>
              <a:ext cx="243503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879600" y="4820755"/>
              <a:ext cx="2667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1001059" y="5253587"/>
            <a:ext cx="6596717" cy="856145"/>
            <a:chOff x="1090753" y="4986337"/>
            <a:chExt cx="6419850" cy="61912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753" y="4986337"/>
              <a:ext cx="6419850" cy="619125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4641850" y="5508370"/>
              <a:ext cx="16573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001059" y="4890061"/>
            <a:ext cx="641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데이터를 보낸 후 </a:t>
            </a:r>
            <a:r>
              <a:rPr lang="en-US" altLang="ko-KR" dirty="0" smtClean="0"/>
              <a:t>TXREQ </a:t>
            </a:r>
            <a:r>
              <a:rPr lang="ko-KR" altLang="en-US" dirty="0" err="1" smtClean="0"/>
              <a:t>비트를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CLEAR </a:t>
            </a:r>
            <a:r>
              <a:rPr lang="ko-KR" altLang="en-US" dirty="0" smtClean="0"/>
              <a:t>해줌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12" y="2659925"/>
            <a:ext cx="2651229" cy="30804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21611" y="5785367"/>
            <a:ext cx="370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Lidar </a:t>
            </a:r>
            <a:r>
              <a:rPr lang="ko-KR" altLang="en-US" dirty="0" smtClean="0"/>
              <a:t>값을 갱신하면서 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정상동작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84497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Garmin Lidar +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② Auto Login </a:t>
            </a:r>
            <a:r>
              <a:rPr lang="ko-KR" altLang="en-US" sz="2000" dirty="0" smtClean="0">
                <a:latin typeface="맑은 고딕"/>
                <a:ea typeface="맑은 고딕"/>
              </a:rPr>
              <a:t>설정</a:t>
            </a:r>
            <a:endParaRPr lang="en-US" altLang="ko-KR" sz="2000" dirty="0" smtClean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/>
                <a:ea typeface="맑은 고딕"/>
              </a:rPr>
              <a:t>  </a:t>
            </a:r>
            <a:r>
              <a:rPr lang="en-US" altLang="ko-KR" sz="2000" dirty="0" smtClean="0">
                <a:latin typeface="맑은 고딕"/>
                <a:ea typeface="맑은 고딕"/>
              </a:rPr>
              <a:t>- </a:t>
            </a:r>
            <a:r>
              <a:rPr lang="en-US" altLang="ko-KR" sz="2000" dirty="0" err="1" smtClean="0">
                <a:latin typeface="맑은 고딕"/>
                <a:ea typeface="맑은 고딕"/>
              </a:rPr>
              <a:t>petalinux</a:t>
            </a:r>
            <a:r>
              <a:rPr lang="en-US" altLang="ko-KR" sz="2000" dirty="0">
                <a:latin typeface="맑은 고딕"/>
                <a:ea typeface="맑은 고딕"/>
              </a:rPr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user guide </a:t>
            </a:r>
            <a:r>
              <a:rPr lang="ko-KR" altLang="en-US" sz="2000" dirty="0" smtClean="0">
                <a:latin typeface="맑은 고딕"/>
                <a:ea typeface="맑은 고딕"/>
              </a:rPr>
              <a:t>참조</a:t>
            </a:r>
            <a:endParaRPr lang="en-US" altLang="ko-KR" sz="2000" dirty="0" smtClean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맑은 고딕"/>
                <a:ea typeface="맑은 고딕"/>
              </a:rPr>
              <a:t>( </a:t>
            </a: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www.xilinx.com/support/documentation/sw_manuals/xilinx2019_1/ug1144-petalinux-tools-reference-guide.pdf</a:t>
            </a:r>
            <a:r>
              <a:rPr lang="en-US" altLang="ko-KR" sz="2000" dirty="0" smtClean="0"/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en-US" altLang="ko-KR" sz="2000" dirty="0" err="1" smtClean="0"/>
              <a:t>petalinux-config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시 </a:t>
            </a:r>
            <a:r>
              <a:rPr lang="en-US" altLang="ko-KR" sz="2000" i="1" dirty="0" err="1" smtClean="0"/>
              <a:t>Yocto</a:t>
            </a:r>
            <a:r>
              <a:rPr lang="en-US" altLang="ko-KR" sz="2000" i="1" dirty="0" smtClean="0"/>
              <a:t> Settings -&gt; Enable Debug Tweaks </a:t>
            </a:r>
            <a:r>
              <a:rPr lang="ko-KR" altLang="en-US" sz="2000" dirty="0" smtClean="0"/>
              <a:t>체크</a:t>
            </a:r>
            <a:endParaRPr lang="en-US" altLang="ko-KR" sz="2000" dirty="0" smtClean="0"/>
          </a:p>
        </p:txBody>
      </p:sp>
      <p:grpSp>
        <p:nvGrpSpPr>
          <p:cNvPr id="21" name="그룹 20"/>
          <p:cNvGrpSpPr/>
          <p:nvPr/>
        </p:nvGrpSpPr>
        <p:grpSpPr>
          <a:xfrm>
            <a:off x="1242359" y="4078813"/>
            <a:ext cx="8684933" cy="2517391"/>
            <a:chOff x="1242359" y="4078813"/>
            <a:chExt cx="8684933" cy="251739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518" y="4078813"/>
              <a:ext cx="4216774" cy="2517391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359" y="4078813"/>
              <a:ext cx="4218641" cy="2517391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6184900" y="5499100"/>
              <a:ext cx="1193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752600" y="5816600"/>
              <a:ext cx="1193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569115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Garmin Lidar +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>
                <a:latin typeface="맑은 고딕"/>
                <a:ea typeface="맑은 고딕"/>
              </a:rPr>
              <a:t>③</a:t>
            </a:r>
            <a:r>
              <a:rPr lang="en-US" altLang="ko-KR" sz="2000" dirty="0" smtClean="0"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latin typeface="맑은 고딕"/>
                <a:ea typeface="맑은 고딕"/>
              </a:rPr>
              <a:t>부트 시 </a:t>
            </a:r>
            <a:r>
              <a:rPr lang="en-US" altLang="ko-KR" sz="2000" dirty="0" err="1" smtClean="0">
                <a:latin typeface="맑은 고딕"/>
                <a:ea typeface="맑은 고딕"/>
              </a:rPr>
              <a:t>Autorun</a:t>
            </a:r>
            <a:r>
              <a:rPr lang="en-US" altLang="ko-KR" sz="2000" dirty="0" smtClean="0"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latin typeface="맑은 고딕"/>
                <a:ea typeface="맑은 고딕"/>
              </a:rPr>
              <a:t>설정</a:t>
            </a:r>
            <a:endParaRPr lang="en-US" altLang="ko-KR" sz="2000" dirty="0" smtClean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맑은 고딕"/>
              </a:rPr>
              <a:t>	- </a:t>
            </a:r>
            <a:r>
              <a:rPr lang="en-US" altLang="ko-KR" sz="2000" dirty="0" err="1">
                <a:latin typeface="맑은 고딕"/>
              </a:rPr>
              <a:t>petalinux</a:t>
            </a:r>
            <a:r>
              <a:rPr lang="en-US" altLang="ko-KR" sz="2000" dirty="0">
                <a:latin typeface="맑은 고딕"/>
              </a:rPr>
              <a:t> user guide </a:t>
            </a:r>
            <a:r>
              <a:rPr lang="ko-KR" altLang="en-US" sz="2000" dirty="0" smtClean="0">
                <a:latin typeface="맑은 고딕"/>
              </a:rPr>
              <a:t>참조</a:t>
            </a:r>
            <a:endParaRPr lang="en-US" altLang="ko-KR" sz="2000" dirty="0" smtClean="0">
              <a:latin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/>
              </a:rPr>
              <a:t>	</a:t>
            </a:r>
            <a:r>
              <a:rPr lang="en-US" altLang="ko-KR" sz="2000" dirty="0" smtClean="0">
                <a:latin typeface="맑은 고딕"/>
              </a:rPr>
              <a:t>- </a:t>
            </a:r>
            <a:r>
              <a:rPr lang="en-US" altLang="ko-KR" sz="2000" dirty="0" err="1" smtClean="0">
                <a:latin typeface="맑은 고딕"/>
              </a:rPr>
              <a:t>myapp-init</a:t>
            </a:r>
            <a:r>
              <a:rPr lang="en-US" altLang="ko-KR" sz="2000" dirty="0" smtClean="0">
                <a:latin typeface="맑은 고딕"/>
              </a:rPr>
              <a:t>, myapp-init.bb </a:t>
            </a:r>
            <a:r>
              <a:rPr lang="ko-KR" altLang="en-US" sz="2000" dirty="0" smtClean="0">
                <a:latin typeface="맑은 고딕"/>
              </a:rPr>
              <a:t>파일 생성 및 수정</a:t>
            </a:r>
            <a:endParaRPr lang="en-US" altLang="ko-KR" sz="2000" dirty="0">
              <a:latin typeface="맑은 고딕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560512" y="3063149"/>
            <a:ext cx="6200775" cy="762000"/>
            <a:chOff x="1560512" y="2555149"/>
            <a:chExt cx="6200775" cy="762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512" y="2707549"/>
              <a:ext cx="6200775" cy="6096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470400" y="2555149"/>
              <a:ext cx="14605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myapp-init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3441700" y="3149600"/>
              <a:ext cx="457200" cy="12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endCxn id="10" idx="1"/>
            </p:cNvCxnSpPr>
            <p:nvPr/>
          </p:nvCxnSpPr>
          <p:spPr>
            <a:xfrm flipV="1">
              <a:off x="3784600" y="2707549"/>
              <a:ext cx="685800" cy="4420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1560512" y="3949701"/>
            <a:ext cx="6200775" cy="2389882"/>
            <a:chOff x="1560512" y="3441701"/>
            <a:chExt cx="6200775" cy="238988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512" y="3441701"/>
              <a:ext cx="6200775" cy="2389882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>
            <a:xfrm flipV="1">
              <a:off x="3441700" y="4381500"/>
              <a:ext cx="914400" cy="12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486400" y="3606800"/>
              <a:ext cx="889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7886700" y="3949702"/>
            <a:ext cx="370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Petalinux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부트 시 실행되는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en-US" altLang="ko-KR" dirty="0" err="1" smtClean="0"/>
              <a:t>init.d</a:t>
            </a:r>
            <a:r>
              <a:rPr lang="ko-KR" altLang="en-US" dirty="0" smtClean="0"/>
              <a:t>에 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8285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Garmin Lidar +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>
                <a:latin typeface="맑은 고딕"/>
                <a:ea typeface="맑은 고딕"/>
              </a:rPr>
              <a:t>③</a:t>
            </a:r>
            <a:r>
              <a:rPr lang="en-US" altLang="ko-KR" sz="2000" dirty="0" smtClean="0"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latin typeface="맑은 고딕"/>
                <a:ea typeface="맑은 고딕"/>
              </a:rPr>
              <a:t>부트 시 </a:t>
            </a:r>
            <a:r>
              <a:rPr lang="en-US" altLang="ko-KR" sz="2000" dirty="0" err="1" smtClean="0">
                <a:latin typeface="맑은 고딕"/>
                <a:ea typeface="맑은 고딕"/>
              </a:rPr>
              <a:t>Autorun</a:t>
            </a:r>
            <a:r>
              <a:rPr lang="en-US" altLang="ko-KR" sz="2000" dirty="0" smtClean="0"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latin typeface="맑은 고딕"/>
                <a:ea typeface="맑은 고딕"/>
              </a:rPr>
              <a:t>설정</a:t>
            </a:r>
            <a:endParaRPr lang="en-US" altLang="ko-KR" sz="2000" dirty="0" smtClean="0">
              <a:latin typeface="맑은 고딕"/>
              <a:ea typeface="맑은 고딕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19113" y="2198259"/>
            <a:ext cx="5928361" cy="3935842"/>
            <a:chOff x="1014413" y="2198259"/>
            <a:chExt cx="5928361" cy="39358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13" y="2198259"/>
              <a:ext cx="5928361" cy="3935842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1014413" y="2603500"/>
              <a:ext cx="12207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14413" y="5702300"/>
              <a:ext cx="12207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837080" y="2198259"/>
            <a:ext cx="6151720" cy="3026310"/>
            <a:chOff x="5837080" y="2198259"/>
            <a:chExt cx="6151720" cy="302631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2198259"/>
              <a:ext cx="6121400" cy="3026310"/>
            </a:xfrm>
            <a:prstGeom prst="rect">
              <a:avLst/>
            </a:prstGeom>
          </p:spPr>
        </p:pic>
        <p:cxnSp>
          <p:nvCxnSpPr>
            <p:cNvPr id="19" name="직선 연결선 18"/>
            <p:cNvCxnSpPr/>
            <p:nvPr/>
          </p:nvCxnSpPr>
          <p:spPr>
            <a:xfrm>
              <a:off x="5837080" y="3098800"/>
              <a:ext cx="353552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6553200" y="5224569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ps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명령어로 확인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→</a:t>
            </a:r>
            <a:r>
              <a:rPr lang="ko-KR" altLang="en-US" dirty="0" smtClean="0"/>
              <a:t> </a:t>
            </a:r>
            <a:r>
              <a:rPr lang="en-US" altLang="ko-KR" dirty="0" smtClean="0"/>
              <a:t>user app 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ps-spi-i2c-app</a:t>
            </a:r>
            <a:r>
              <a:rPr lang="ko-KR" altLang="en-US" dirty="0" smtClean="0"/>
              <a:t>이 자동 실행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84500" y="5731200"/>
            <a:ext cx="321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Autologin</a:t>
            </a:r>
            <a:r>
              <a:rPr lang="en-US" altLang="ko-KR" dirty="0" smtClean="0"/>
              <a:t> </a:t>
            </a:r>
            <a:r>
              <a:rPr lang="ko-KR" altLang="en-US" dirty="0" smtClean="0"/>
              <a:t>된 것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6159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36" y="2538758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en-US" altLang="ko-KR" dirty="0" smtClean="0">
                <a:latin typeface="맑은 고딕"/>
                <a:ea typeface="맑은 고딕"/>
              </a:rPr>
              <a:t>3</a:t>
            </a:r>
            <a:r>
              <a:rPr lang="ko-KR" altLang="en-US" dirty="0" smtClean="0">
                <a:latin typeface="맑은 고딕"/>
                <a:ea typeface="맑은 고딕"/>
              </a:rPr>
              <a:t>차 </a:t>
            </a:r>
            <a:r>
              <a:rPr lang="ko-KR" altLang="en-US" dirty="0" smtClean="0"/>
              <a:t>프로젝트 </a:t>
            </a:r>
            <a:r>
              <a:rPr lang="ko-KR" altLang="en-US" dirty="0"/>
              <a:t>진행 상황</a:t>
            </a:r>
            <a:r>
              <a:rPr lang="en-US" altLang="ko-KR" dirty="0" smtClean="0"/>
              <a:t>(3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7915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4150086" y="544002"/>
            <a:ext cx="2926217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altLang="en-US" sz="30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통합 전원</a:t>
            </a:r>
            <a:r>
              <a:rPr lang="ko-KR" altLang="en-US" sz="3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회로</a:t>
            </a:r>
            <a:endParaRPr lang="en-US" sz="3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="" xmlns:a16="http://schemas.microsoft.com/office/drawing/2014/main" id="{39B8A095-1EB5-4799-BEDE-33F40ABAFCA0}"/>
              </a:ext>
            </a:extLst>
          </p:cNvPr>
          <p:cNvSpPr txBox="1"/>
          <p:nvPr/>
        </p:nvSpPr>
        <p:spPr>
          <a:xfrm>
            <a:off x="898308" y="895739"/>
            <a:ext cx="9905760" cy="7194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="" xmlns:a16="http://schemas.microsoft.com/office/drawing/2014/main" id="{77F837A1-8511-4D91-806C-6CE3E5810730}"/>
              </a:ext>
            </a:extLst>
          </p:cNvPr>
          <p:cNvSpPr txBox="1"/>
          <p:nvPr/>
        </p:nvSpPr>
        <p:spPr>
          <a:xfrm>
            <a:off x="9257035" y="2378714"/>
            <a:ext cx="2407744" cy="153425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1026" name="Picture 2" descr="C:\Users\Jangho\Desktop\Power_Boa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4" y="1658189"/>
            <a:ext cx="8597555" cy="4757490"/>
          </a:xfrm>
          <a:prstGeom prst="rect">
            <a:avLst/>
          </a:prstGeom>
          <a:noFill/>
        </p:spPr>
      </p:pic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77F837A1-8511-4D91-806C-6CE3E5810730}"/>
              </a:ext>
            </a:extLst>
          </p:cNvPr>
          <p:cNvSpPr txBox="1"/>
          <p:nvPr/>
        </p:nvSpPr>
        <p:spPr>
          <a:xfrm>
            <a:off x="9154061" y="2150076"/>
            <a:ext cx="2486003" cy="257844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altLang="ko-KR" sz="1400" b="0" strike="noStrike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	- </a:t>
            </a:r>
            <a:r>
              <a:rPr lang="ko-KR" altLang="en-US" sz="1400" b="0" strike="noStrike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변경 사항 </a:t>
            </a:r>
            <a:r>
              <a:rPr lang="en-US" altLang="ko-KR" sz="1400" b="0" strike="noStrike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</a:t>
            </a:r>
          </a:p>
          <a:p>
            <a:pPr>
              <a:lnSpc>
                <a:spcPct val="90000"/>
              </a:lnSpc>
            </a:pPr>
            <a:endParaRPr lang="en-US" altLang="ko-KR" sz="1400" b="0" strike="noStrike" cap="all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1400" b="0" strike="noStrike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 </a:t>
            </a:r>
            <a:r>
              <a:rPr lang="ko-KR" altLang="en-US" sz="1400" b="0" strike="noStrike" cap="all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엔코더</a:t>
            </a:r>
            <a:r>
              <a:rPr lang="ko-KR" altLang="en-US" sz="1400" b="0" strike="noStrike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회로 추가</a:t>
            </a:r>
            <a:endParaRPr lang="en-US" altLang="ko-KR" sz="1400" b="0" strike="noStrike" cap="all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altLang="ko-KR" sz="1400" b="0" strike="noStrike" cap="all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1400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Lm7805 &gt; Lm2596 </a:t>
            </a:r>
            <a:r>
              <a:rPr lang="ko-KR" altLang="en-US" sz="1400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변경</a:t>
            </a:r>
            <a:endParaRPr lang="en-US" altLang="ko-KR" sz="1400" cap="all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1400" cap="all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1400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FPGA </a:t>
            </a:r>
            <a:r>
              <a:rPr lang="ko-KR" altLang="en-US" sz="1400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전원공급 추가</a:t>
            </a:r>
            <a:endParaRPr lang="en-US" altLang="ko-KR" sz="1400" cap="all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  <a:buFontTx/>
              <a:buChar char="-"/>
            </a:pPr>
            <a:endParaRPr lang="en-US" sz="1400" b="0" strike="noStrike" cap="all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sz="1400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1400" cap="all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깜빡이</a:t>
            </a:r>
            <a:r>
              <a:rPr lang="ko-KR" altLang="en-US" sz="1400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회로 변경 </a:t>
            </a:r>
            <a:r>
              <a:rPr lang="en-US" altLang="ko-KR" sz="1400" cap="all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ne555 )</a:t>
            </a:r>
            <a:endParaRPr lang="en-US" sz="1400" b="0" strike="noStrike" cap="all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17293416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374910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="" xmlns:a16="http://schemas.microsoft.com/office/drawing/2014/main" id="{39B8A095-1EB5-4799-BEDE-33F40ABAFCA0}"/>
              </a:ext>
            </a:extLst>
          </p:cNvPr>
          <p:cNvSpPr txBox="1"/>
          <p:nvPr/>
        </p:nvSpPr>
        <p:spPr>
          <a:xfrm>
            <a:off x="898308" y="895739"/>
            <a:ext cx="9905760" cy="7194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="" xmlns:a16="http://schemas.microsoft.com/office/drawing/2014/main" id="{77F837A1-8511-4D91-806C-6CE3E5810730}"/>
              </a:ext>
            </a:extLst>
          </p:cNvPr>
          <p:cNvSpPr txBox="1"/>
          <p:nvPr/>
        </p:nvSpPr>
        <p:spPr>
          <a:xfrm>
            <a:off x="6785683" y="2115104"/>
            <a:ext cx="4435692" cy="2738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  PC</a:t>
            </a: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   TMS570LC43xx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개발 보드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   Rf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송수신기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   Garmin lidar</a:t>
            </a: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   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모듈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(1ea)</a:t>
            </a: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   FPGA </a:t>
            </a:r>
            <a:r>
              <a:rPr lang="en-US" altLang="ko-KR" sz="2400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borad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Encoder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led(6EA)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C45C280-CAC3-4289-A26D-7E27158B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24" y="1615147"/>
            <a:ext cx="5500513" cy="48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28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382341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="" xmlns:a16="http://schemas.microsoft.com/office/drawing/2014/main" id="{39B8A095-1EB5-4799-BEDE-33F40ABAFCA0}"/>
              </a:ext>
            </a:extLst>
          </p:cNvPr>
          <p:cNvSpPr txBox="1"/>
          <p:nvPr/>
        </p:nvSpPr>
        <p:spPr>
          <a:xfrm>
            <a:off x="898308" y="839806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="" xmlns:a16="http://schemas.microsoft.com/office/drawing/2014/main" id="{77F837A1-8511-4D91-806C-6CE3E5810730}"/>
              </a:ext>
            </a:extLst>
          </p:cNvPr>
          <p:cNvSpPr txBox="1"/>
          <p:nvPr/>
        </p:nvSpPr>
        <p:spPr>
          <a:xfrm>
            <a:off x="7017747" y="2212201"/>
            <a:ext cx="3695886" cy="214246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Window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용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CCS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 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모듈을 테스트 하기 위한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window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전용 프로그램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(usb2can)</a:t>
            </a: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045E69A-DEE7-4135-A193-BE20D1B9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09" y="1754736"/>
            <a:ext cx="5793893" cy="444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039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Task0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DSP-MCU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A78F020-4F31-45DC-B8F9-168F083B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748828" cy="486708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6249C55C-5919-4FA1-9F91-78914352C216}"/>
              </a:ext>
            </a:extLst>
          </p:cNvPr>
          <p:cNvCxnSpPr>
            <a:cxnSpLocks/>
          </p:cNvCxnSpPr>
          <p:nvPr/>
        </p:nvCxnSpPr>
        <p:spPr>
          <a:xfrm>
            <a:off x="5627078" y="3837001"/>
            <a:ext cx="10199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CF926285-17B0-4C29-B4B6-37727CFCB0A6}"/>
              </a:ext>
            </a:extLst>
          </p:cNvPr>
          <p:cNvSpPr/>
          <p:nvPr/>
        </p:nvSpPr>
        <p:spPr>
          <a:xfrm>
            <a:off x="2835060" y="3315324"/>
            <a:ext cx="2792018" cy="1043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74D6F8B-32BA-48F8-A5E5-660998881FAE}"/>
              </a:ext>
            </a:extLst>
          </p:cNvPr>
          <p:cNvSpPr txBox="1"/>
          <p:nvPr/>
        </p:nvSpPr>
        <p:spPr>
          <a:xfrm>
            <a:off x="6707917" y="3429000"/>
            <a:ext cx="23680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Throttle </a:t>
            </a:r>
            <a:r>
              <a:rPr lang="ko-KR" altLang="en-US" sz="1600" dirty="0">
                <a:solidFill>
                  <a:srgbClr val="FF0000"/>
                </a:solidFill>
              </a:rPr>
              <a:t>값과 </a:t>
            </a:r>
            <a:r>
              <a:rPr lang="en-US" altLang="ko-KR" sz="1600" dirty="0">
                <a:solidFill>
                  <a:srgbClr val="FF0000"/>
                </a:solidFill>
              </a:rPr>
              <a:t>rudder </a:t>
            </a:r>
            <a:r>
              <a:rPr lang="ko-KR" altLang="en-US" sz="1600" dirty="0">
                <a:solidFill>
                  <a:srgbClr val="FF0000"/>
                </a:solidFill>
              </a:rPr>
              <a:t>값이 </a:t>
            </a:r>
            <a:r>
              <a:rPr lang="en-US" altLang="ko-KR" sz="1600" dirty="0">
                <a:solidFill>
                  <a:srgbClr val="FF0000"/>
                </a:solidFill>
              </a:rPr>
              <a:t>256</a:t>
            </a:r>
            <a:r>
              <a:rPr lang="ko-KR" altLang="en-US" sz="1600" dirty="0">
                <a:solidFill>
                  <a:srgbClr val="FF0000"/>
                </a:solidFill>
              </a:rPr>
              <a:t>을 초과 하기 때문에 </a:t>
            </a:r>
            <a:r>
              <a:rPr lang="en-US" altLang="ko-KR" sz="1600" dirty="0">
                <a:solidFill>
                  <a:srgbClr val="FF0000"/>
                </a:solidFill>
              </a:rPr>
              <a:t>2byte </a:t>
            </a:r>
            <a:r>
              <a:rPr lang="ko-KR" altLang="en-US" sz="1600" dirty="0">
                <a:solidFill>
                  <a:srgbClr val="FF0000"/>
                </a:solidFill>
              </a:rPr>
              <a:t>받아서 처리</a:t>
            </a:r>
          </a:p>
        </p:txBody>
      </p:sp>
    </p:spTree>
    <p:extLst>
      <p:ext uri="{BB962C8B-B14F-4D97-AF65-F5344CB8AC3E}">
        <p14:creationId xmlns:p14="http://schemas.microsoft.com/office/powerpoint/2010/main" val="15880460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4A277ED-A657-41CF-BD25-D47D2970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00585"/>
            <a:ext cx="6572740" cy="4986031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lang="en-US" altLang="ko-KR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bldc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motor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전진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후진 동작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="" xmlns:a16="http://schemas.microsoft.com/office/drawing/2014/main" id="{C30CD47C-FA7E-43A5-94F2-86B803E18CDE}"/>
              </a:ext>
            </a:extLst>
          </p:cNvPr>
          <p:cNvSpPr/>
          <p:nvPr/>
        </p:nvSpPr>
        <p:spPr>
          <a:xfrm>
            <a:off x="6799078" y="2600787"/>
            <a:ext cx="701336" cy="138506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A1B117C-2F9C-45E2-B854-DD61249BBEC1}"/>
              </a:ext>
            </a:extLst>
          </p:cNvPr>
          <p:cNvSpPr txBox="1"/>
          <p:nvPr/>
        </p:nvSpPr>
        <p:spPr>
          <a:xfrm>
            <a:off x="7596719" y="2918920"/>
            <a:ext cx="219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PWM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듀티에</a:t>
            </a:r>
            <a:r>
              <a:rPr lang="ko-KR" altLang="en-US" sz="1600" dirty="0">
                <a:solidFill>
                  <a:srgbClr val="FF0000"/>
                </a:solidFill>
              </a:rPr>
              <a:t> 따른 후진 동작 구현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2" name="오른쪽 중괄호 11">
            <a:extLst>
              <a:ext uri="{FF2B5EF4-FFF2-40B4-BE49-F238E27FC236}">
                <a16:creationId xmlns="" xmlns:a16="http://schemas.microsoft.com/office/drawing/2014/main" id="{1E04D5D4-F250-4D52-AC78-8AB9AFD94A24}"/>
              </a:ext>
            </a:extLst>
          </p:cNvPr>
          <p:cNvSpPr/>
          <p:nvPr/>
        </p:nvSpPr>
        <p:spPr>
          <a:xfrm>
            <a:off x="6799078" y="4196861"/>
            <a:ext cx="701336" cy="481515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15F3650-D9F6-49FF-B46E-7AD6C285F640}"/>
              </a:ext>
            </a:extLst>
          </p:cNvPr>
          <p:cNvSpPr txBox="1"/>
          <p:nvPr/>
        </p:nvSpPr>
        <p:spPr>
          <a:xfrm>
            <a:off x="7596719" y="4093601"/>
            <a:ext cx="219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PWM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듀티에</a:t>
            </a:r>
            <a:r>
              <a:rPr lang="ko-KR" altLang="en-US" sz="1600" dirty="0">
                <a:solidFill>
                  <a:srgbClr val="FF0000"/>
                </a:solidFill>
              </a:rPr>
              <a:t> 따른 중립 동작 구현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="" xmlns:a16="http://schemas.microsoft.com/office/drawing/2014/main" id="{B60F39B4-058A-4857-9B6A-E210273A150D}"/>
              </a:ext>
            </a:extLst>
          </p:cNvPr>
          <p:cNvSpPr/>
          <p:nvPr/>
        </p:nvSpPr>
        <p:spPr>
          <a:xfrm>
            <a:off x="6799078" y="4900778"/>
            <a:ext cx="701336" cy="90478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64FD090-CC6E-4C1E-868B-C2408D8B94C9}"/>
              </a:ext>
            </a:extLst>
          </p:cNvPr>
          <p:cNvSpPr txBox="1"/>
          <p:nvPr/>
        </p:nvSpPr>
        <p:spPr>
          <a:xfrm>
            <a:off x="7596719" y="5048597"/>
            <a:ext cx="219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PWM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듀티에</a:t>
            </a:r>
            <a:r>
              <a:rPr lang="ko-KR" altLang="en-US" sz="1600" dirty="0">
                <a:solidFill>
                  <a:srgbClr val="FF0000"/>
                </a:solidFill>
              </a:rPr>
              <a:t> 따른 전진 동작 구현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37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729752" y="3076647"/>
            <a:ext cx="8043260" cy="3062895"/>
            <a:chOff x="1494622" y="3532068"/>
            <a:chExt cx="7088369" cy="2577252"/>
          </a:xfrm>
        </p:grpSpPr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F88B6544-4A11-463D-8462-3017C43E43EF}"/>
                </a:ext>
              </a:extLst>
            </p:cNvPr>
            <p:cNvSpPr/>
            <p:nvPr/>
          </p:nvSpPr>
          <p:spPr>
            <a:xfrm>
              <a:off x="1494622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="" xmlns:a16="http://schemas.microsoft.com/office/drawing/2014/main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="" xmlns:a16="http://schemas.microsoft.com/office/drawing/2014/main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="" xmlns:a16="http://schemas.microsoft.com/office/drawing/2014/main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="" xmlns:a16="http://schemas.microsoft.com/office/drawing/2014/main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="" xmlns:a16="http://schemas.microsoft.com/office/drawing/2014/main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="" xmlns:a16="http://schemas.microsoft.com/office/drawing/2014/main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3B1AF345-C812-42DD-AC3C-ABC5027A0C1A}"/>
                </a:ext>
              </a:extLst>
            </p:cNvPr>
            <p:cNvSpPr/>
            <p:nvPr/>
          </p:nvSpPr>
          <p:spPr>
            <a:xfrm>
              <a:off x="1494622" y="567474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24D1D4DC-5561-438B-B5EC-70757A347258}"/>
                </a:ext>
              </a:extLst>
            </p:cNvPr>
            <p:cNvSpPr txBox="1"/>
            <p:nvPr/>
          </p:nvSpPr>
          <p:spPr>
            <a:xfrm>
              <a:off x="5529572" y="5032084"/>
              <a:ext cx="2119563" cy="54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통신하기 전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422599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9DCDEB5-1A57-4F1F-B597-58A4B6F0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371372" cy="4855621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Task2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servo motor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좌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우 방향 제어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1865793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3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시리얼 통신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각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디버깅용도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4BDB7D5-ECC6-41AA-8D05-B9384E7B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858000" cy="49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740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E44B31A-466A-4A78-B305-D7CE7F92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713256" cy="4534677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Task4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FPGA-MCU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CE0B74C-CE11-4E35-8EB4-0E13557F2FBE}"/>
              </a:ext>
            </a:extLst>
          </p:cNvPr>
          <p:cNvSpPr/>
          <p:nvPr/>
        </p:nvSpPr>
        <p:spPr>
          <a:xfrm>
            <a:off x="2533799" y="2361144"/>
            <a:ext cx="2140837" cy="316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B4C7C98-D826-49FA-80BF-3711CD401032}"/>
              </a:ext>
            </a:extLst>
          </p:cNvPr>
          <p:cNvSpPr txBox="1"/>
          <p:nvPr/>
        </p:nvSpPr>
        <p:spPr>
          <a:xfrm>
            <a:off x="5225143" y="2288682"/>
            <a:ext cx="16018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2byte </a:t>
            </a:r>
            <a:r>
              <a:rPr lang="ko-KR" altLang="en-US" sz="1200" dirty="0">
                <a:solidFill>
                  <a:srgbClr val="FF0000"/>
                </a:solidFill>
              </a:rPr>
              <a:t>씩 받아서 처리</a:t>
            </a:r>
            <a:r>
              <a:rPr lang="en-US" altLang="ko-KR" sz="1200" dirty="0">
                <a:solidFill>
                  <a:srgbClr val="FF0000"/>
                </a:solidFill>
              </a:rPr>
              <a:t>(256 </a:t>
            </a:r>
            <a:r>
              <a:rPr lang="ko-KR" altLang="en-US" sz="1200" dirty="0" err="1">
                <a:solidFill>
                  <a:srgbClr val="FF0000"/>
                </a:solidFill>
              </a:rPr>
              <a:t>오버플로우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0EF07C8D-643E-44D0-98FD-268064813E82}"/>
              </a:ext>
            </a:extLst>
          </p:cNvPr>
          <p:cNvCxnSpPr>
            <a:cxnSpLocks/>
          </p:cNvCxnSpPr>
          <p:nvPr/>
        </p:nvCxnSpPr>
        <p:spPr>
          <a:xfrm>
            <a:off x="4674636" y="2519515"/>
            <a:ext cx="55050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7BB4742F-332D-4082-BC37-D451EFA2F837}"/>
              </a:ext>
            </a:extLst>
          </p:cNvPr>
          <p:cNvSpPr/>
          <p:nvPr/>
        </p:nvSpPr>
        <p:spPr>
          <a:xfrm>
            <a:off x="3149268" y="3498836"/>
            <a:ext cx="2946732" cy="214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23E539C9-6112-42EE-BBCB-50EE769A876B}"/>
              </a:ext>
            </a:extLst>
          </p:cNvPr>
          <p:cNvCxnSpPr>
            <a:cxnSpLocks/>
          </p:cNvCxnSpPr>
          <p:nvPr/>
        </p:nvCxnSpPr>
        <p:spPr>
          <a:xfrm>
            <a:off x="6096000" y="3596372"/>
            <a:ext cx="34844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9C45C83-B1F2-4BE5-8462-5BBC26DF8E8B}"/>
              </a:ext>
            </a:extLst>
          </p:cNvPr>
          <p:cNvSpPr txBox="1"/>
          <p:nvPr/>
        </p:nvSpPr>
        <p:spPr>
          <a:xfrm>
            <a:off x="6397067" y="3297997"/>
            <a:ext cx="13411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DSP</a:t>
            </a:r>
            <a:r>
              <a:rPr lang="ko-KR" altLang="en-US" sz="1200" dirty="0">
                <a:solidFill>
                  <a:srgbClr val="FF0000"/>
                </a:solidFill>
              </a:rPr>
              <a:t>에서 </a:t>
            </a:r>
            <a:r>
              <a:rPr lang="en-US" altLang="ko-KR" sz="1200" dirty="0">
                <a:solidFill>
                  <a:srgbClr val="FF0000"/>
                </a:solidFill>
              </a:rPr>
              <a:t>CAN </a:t>
            </a:r>
            <a:r>
              <a:rPr lang="ko-KR" altLang="en-US" sz="1200" dirty="0">
                <a:solidFill>
                  <a:srgbClr val="FF0000"/>
                </a:solidFill>
              </a:rPr>
              <a:t>통신으로 받은 </a:t>
            </a:r>
            <a:r>
              <a:rPr lang="en-US" altLang="ko-KR" sz="1200" dirty="0" err="1">
                <a:solidFill>
                  <a:srgbClr val="FF0000"/>
                </a:solidFill>
              </a:rPr>
              <a:t>bldc</a:t>
            </a:r>
            <a:r>
              <a:rPr lang="en-US" altLang="ko-KR" sz="1200" dirty="0">
                <a:solidFill>
                  <a:srgbClr val="FF0000"/>
                </a:solidFill>
              </a:rPr>
              <a:t> , servo </a:t>
            </a:r>
            <a:r>
              <a:rPr lang="ko-KR" altLang="en-US" sz="1200" dirty="0">
                <a:solidFill>
                  <a:srgbClr val="FF0000"/>
                </a:solidFill>
              </a:rPr>
              <a:t>값을 사용</a:t>
            </a:r>
          </a:p>
        </p:txBody>
      </p:sp>
    </p:spTree>
    <p:extLst>
      <p:ext uri="{BB962C8B-B14F-4D97-AF65-F5344CB8AC3E}">
        <p14:creationId xmlns:p14="http://schemas.microsoft.com/office/powerpoint/2010/main" val="71873948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3BDB639-296E-4937-AC8F-63DFD15F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20" y="1685856"/>
            <a:ext cx="6172200" cy="4918144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5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특정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중지 및 해제 시키기 위한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B928906-2018-4C3E-9C2D-FD61B33EE430}"/>
              </a:ext>
            </a:extLst>
          </p:cNvPr>
          <p:cNvSpPr/>
          <p:nvPr/>
        </p:nvSpPr>
        <p:spPr>
          <a:xfrm>
            <a:off x="2442559" y="2833240"/>
            <a:ext cx="1341121" cy="18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06888B51-E843-46B6-82EF-90709D33704E}"/>
              </a:ext>
            </a:extLst>
          </p:cNvPr>
          <p:cNvCxnSpPr>
            <a:cxnSpLocks/>
          </p:cNvCxnSpPr>
          <p:nvPr/>
        </p:nvCxnSpPr>
        <p:spPr>
          <a:xfrm>
            <a:off x="3783680" y="2923746"/>
            <a:ext cx="582580" cy="12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012243B-8E63-4DA5-A576-9F13764A71AA}"/>
              </a:ext>
            </a:extLst>
          </p:cNvPr>
          <p:cNvSpPr txBox="1"/>
          <p:nvPr/>
        </p:nvSpPr>
        <p:spPr>
          <a:xfrm>
            <a:off x="4366260" y="2692913"/>
            <a:ext cx="179832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RF</a:t>
            </a:r>
            <a:r>
              <a:rPr lang="ko-KR" altLang="en-US" sz="1100" dirty="0">
                <a:solidFill>
                  <a:srgbClr val="FF0000"/>
                </a:solidFill>
              </a:rPr>
              <a:t>송신기의 </a:t>
            </a:r>
            <a:r>
              <a:rPr lang="en-US" altLang="ko-KR" sz="1100" dirty="0">
                <a:solidFill>
                  <a:srgbClr val="FF0000"/>
                </a:solidFill>
              </a:rPr>
              <a:t>toggle </a:t>
            </a:r>
            <a:r>
              <a:rPr lang="ko-KR" altLang="en-US" sz="1100" dirty="0">
                <a:solidFill>
                  <a:srgbClr val="FF0000"/>
                </a:solidFill>
              </a:rPr>
              <a:t>스위치가 </a:t>
            </a:r>
            <a:r>
              <a:rPr lang="en-US" altLang="ko-KR" sz="1100" dirty="0">
                <a:solidFill>
                  <a:srgbClr val="FF0000"/>
                </a:solidFill>
              </a:rPr>
              <a:t>High </a:t>
            </a:r>
            <a:r>
              <a:rPr lang="ko-KR" altLang="en-US" sz="1100" dirty="0">
                <a:solidFill>
                  <a:srgbClr val="FF0000"/>
                </a:solidFill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367664713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F7C4E03-7ECE-4600-A5BC-A404060F3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408" y="1680898"/>
            <a:ext cx="3441956" cy="43720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CBAB66B-CF5C-4E9E-9ACB-0D91AECC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923" y="1685856"/>
            <a:ext cx="2781300" cy="44291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E635081-EB44-4B90-9AD6-E4D94FD97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120" y="1685856"/>
            <a:ext cx="2925802" cy="4429125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143120" y="1052439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Task6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상황에 따른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LED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동작을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위한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task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별 역할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012243B-8E63-4DA5-A576-9F13764A71AA}"/>
              </a:ext>
            </a:extLst>
          </p:cNvPr>
          <p:cNvSpPr txBox="1"/>
          <p:nvPr/>
        </p:nvSpPr>
        <p:spPr>
          <a:xfrm>
            <a:off x="3259641" y="3726034"/>
            <a:ext cx="921742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</a:rPr>
              <a:t>Bldc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motor</a:t>
            </a:r>
            <a:r>
              <a:rPr lang="ko-KR" altLang="en-US" sz="1100" dirty="0">
                <a:solidFill>
                  <a:srgbClr val="FF0000"/>
                </a:solidFill>
              </a:rPr>
              <a:t>가 정지할 경우 </a:t>
            </a:r>
            <a:r>
              <a:rPr lang="ko-KR" altLang="en-US" sz="1100" dirty="0" err="1">
                <a:solidFill>
                  <a:srgbClr val="FF0000"/>
                </a:solidFill>
              </a:rPr>
              <a:t>후미등</a:t>
            </a:r>
            <a:r>
              <a:rPr lang="ko-KR" altLang="en-US" sz="1100" dirty="0">
                <a:solidFill>
                  <a:srgbClr val="FF0000"/>
                </a:solidFill>
              </a:rPr>
              <a:t> 동작</a:t>
            </a:r>
          </a:p>
        </p:txBody>
      </p:sp>
      <p:sp>
        <p:nvSpPr>
          <p:cNvPr id="5" name="오른쪽 중괄호 4">
            <a:extLst>
              <a:ext uri="{FF2B5EF4-FFF2-40B4-BE49-F238E27FC236}">
                <a16:creationId xmlns="" xmlns:a16="http://schemas.microsoft.com/office/drawing/2014/main" id="{330CFB74-785C-423C-886B-32502022E4EF}"/>
              </a:ext>
            </a:extLst>
          </p:cNvPr>
          <p:cNvSpPr/>
          <p:nvPr/>
        </p:nvSpPr>
        <p:spPr>
          <a:xfrm>
            <a:off x="3095089" y="3463097"/>
            <a:ext cx="230820" cy="1195421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>
            <a:extLst>
              <a:ext uri="{FF2B5EF4-FFF2-40B4-BE49-F238E27FC236}">
                <a16:creationId xmlns="" xmlns:a16="http://schemas.microsoft.com/office/drawing/2014/main" id="{AE435172-3FD0-437A-950A-24E8D60215B3}"/>
              </a:ext>
            </a:extLst>
          </p:cNvPr>
          <p:cNvSpPr/>
          <p:nvPr/>
        </p:nvSpPr>
        <p:spPr>
          <a:xfrm>
            <a:off x="3095089" y="4857557"/>
            <a:ext cx="230820" cy="1195421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D2CE93D-9747-408F-B333-24CB15DA334D}"/>
              </a:ext>
            </a:extLst>
          </p:cNvPr>
          <p:cNvSpPr txBox="1"/>
          <p:nvPr/>
        </p:nvSpPr>
        <p:spPr>
          <a:xfrm>
            <a:off x="3277540" y="5239823"/>
            <a:ext cx="90384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헤드라이트 동작</a:t>
            </a:r>
          </a:p>
        </p:txBody>
      </p:sp>
      <p:sp>
        <p:nvSpPr>
          <p:cNvPr id="18" name="오른쪽 중괄호 17">
            <a:extLst>
              <a:ext uri="{FF2B5EF4-FFF2-40B4-BE49-F238E27FC236}">
                <a16:creationId xmlns="" xmlns:a16="http://schemas.microsoft.com/office/drawing/2014/main" id="{FA248C6C-D606-47DE-8F2F-897974C7CB13}"/>
              </a:ext>
            </a:extLst>
          </p:cNvPr>
          <p:cNvSpPr/>
          <p:nvPr/>
        </p:nvSpPr>
        <p:spPr>
          <a:xfrm>
            <a:off x="6428763" y="1810510"/>
            <a:ext cx="230820" cy="269386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C6C0C30-8088-4BC0-AD37-1A82FB2EF6B6}"/>
              </a:ext>
            </a:extLst>
          </p:cNvPr>
          <p:cNvSpPr txBox="1"/>
          <p:nvPr/>
        </p:nvSpPr>
        <p:spPr>
          <a:xfrm>
            <a:off x="6659583" y="2881436"/>
            <a:ext cx="874939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좌</a:t>
            </a:r>
            <a:r>
              <a:rPr lang="en-US" altLang="ko-KR" sz="1100" dirty="0">
                <a:solidFill>
                  <a:srgbClr val="FF0000"/>
                </a:solidFill>
              </a:rPr>
              <a:t>,</a:t>
            </a:r>
            <a:r>
              <a:rPr lang="ko-KR" altLang="en-US" sz="1100" dirty="0">
                <a:solidFill>
                  <a:srgbClr val="FF0000"/>
                </a:solidFill>
              </a:rPr>
              <a:t>우 방향 </a:t>
            </a:r>
            <a:r>
              <a:rPr lang="ko-KR" altLang="en-US" sz="1100" dirty="0" err="1">
                <a:solidFill>
                  <a:srgbClr val="FF0000"/>
                </a:solidFill>
              </a:rPr>
              <a:t>지시등</a:t>
            </a:r>
            <a:r>
              <a:rPr lang="ko-KR" altLang="en-US" sz="1100" dirty="0">
                <a:solidFill>
                  <a:srgbClr val="FF0000"/>
                </a:solidFill>
              </a:rPr>
              <a:t> 동작</a:t>
            </a:r>
          </a:p>
        </p:txBody>
      </p:sp>
      <p:sp>
        <p:nvSpPr>
          <p:cNvPr id="20" name="오른쪽 중괄호 19">
            <a:extLst>
              <a:ext uri="{FF2B5EF4-FFF2-40B4-BE49-F238E27FC236}">
                <a16:creationId xmlns="" xmlns:a16="http://schemas.microsoft.com/office/drawing/2014/main" id="{781F12DC-059F-42BA-8A0B-479CC3AEBCBD}"/>
              </a:ext>
            </a:extLst>
          </p:cNvPr>
          <p:cNvSpPr/>
          <p:nvPr/>
        </p:nvSpPr>
        <p:spPr>
          <a:xfrm>
            <a:off x="6461086" y="4773393"/>
            <a:ext cx="83087" cy="65170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14B00EC-5C0A-48A1-BB39-5887015AAC85}"/>
              </a:ext>
            </a:extLst>
          </p:cNvPr>
          <p:cNvSpPr txBox="1"/>
          <p:nvPr/>
        </p:nvSpPr>
        <p:spPr>
          <a:xfrm>
            <a:off x="6502629" y="4968438"/>
            <a:ext cx="61726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비상등 동작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EFE99AB-E5D5-4F54-ADDA-9DBE57682FF2}"/>
              </a:ext>
            </a:extLst>
          </p:cNvPr>
          <p:cNvSpPr txBox="1"/>
          <p:nvPr/>
        </p:nvSpPr>
        <p:spPr>
          <a:xfrm>
            <a:off x="7504949" y="1976288"/>
            <a:ext cx="6511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전조등 </a:t>
            </a:r>
            <a:r>
              <a:rPr lang="en-US" altLang="ko-KR" sz="1200" dirty="0">
                <a:solidFill>
                  <a:srgbClr val="FF0000"/>
                </a:solidFill>
              </a:rPr>
              <a:t>on/off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id="{00ABBCDB-173B-40B1-AECF-F7242ABDBED8}"/>
              </a:ext>
            </a:extLst>
          </p:cNvPr>
          <p:cNvSpPr/>
          <p:nvPr/>
        </p:nvSpPr>
        <p:spPr>
          <a:xfrm>
            <a:off x="7637976" y="2728387"/>
            <a:ext cx="381427" cy="338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8C80B5C4-9E71-40FB-9002-3599AC20C8D8}"/>
              </a:ext>
            </a:extLst>
          </p:cNvPr>
          <p:cNvCxnSpPr>
            <a:cxnSpLocks/>
          </p:cNvCxnSpPr>
          <p:nvPr/>
        </p:nvCxnSpPr>
        <p:spPr>
          <a:xfrm flipV="1">
            <a:off x="7786187" y="2444599"/>
            <a:ext cx="0" cy="2837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71A3C64-0975-43C7-B4E4-557853DA6756}"/>
              </a:ext>
            </a:extLst>
          </p:cNvPr>
          <p:cNvSpPr txBox="1"/>
          <p:nvPr/>
        </p:nvSpPr>
        <p:spPr>
          <a:xfrm>
            <a:off x="10447210" y="1967369"/>
            <a:ext cx="6511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비상등 </a:t>
            </a:r>
            <a:r>
              <a:rPr lang="en-US" altLang="ko-KR" sz="1200" dirty="0">
                <a:solidFill>
                  <a:srgbClr val="FF0000"/>
                </a:solidFill>
              </a:rPr>
              <a:t>on/off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134E0ECE-A90A-411A-B8CF-A99AC5F458BB}"/>
              </a:ext>
            </a:extLst>
          </p:cNvPr>
          <p:cNvSpPr/>
          <p:nvPr/>
        </p:nvSpPr>
        <p:spPr>
          <a:xfrm>
            <a:off x="10435736" y="2728387"/>
            <a:ext cx="381427" cy="338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318850A6-84EF-4851-864C-CC801C46BC77}"/>
              </a:ext>
            </a:extLst>
          </p:cNvPr>
          <p:cNvCxnSpPr>
            <a:cxnSpLocks/>
          </p:cNvCxnSpPr>
          <p:nvPr/>
        </p:nvCxnSpPr>
        <p:spPr>
          <a:xfrm flipV="1">
            <a:off x="10628213" y="2444599"/>
            <a:ext cx="144551" cy="2837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B75E29AA-0621-42CA-8A63-D2A0FA7515DD}"/>
              </a:ext>
            </a:extLst>
          </p:cNvPr>
          <p:cNvSpPr/>
          <p:nvPr/>
        </p:nvSpPr>
        <p:spPr>
          <a:xfrm>
            <a:off x="9845808" y="2796963"/>
            <a:ext cx="404848" cy="4308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8674C173-BD95-469A-87CE-FCDC01857BFE}"/>
              </a:ext>
            </a:extLst>
          </p:cNvPr>
          <p:cNvCxnSpPr>
            <a:cxnSpLocks/>
          </p:cNvCxnSpPr>
          <p:nvPr/>
        </p:nvCxnSpPr>
        <p:spPr>
          <a:xfrm flipH="1" flipV="1">
            <a:off x="9908108" y="2262414"/>
            <a:ext cx="127790" cy="5715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63124A5-80BA-46A4-B8EA-0A5A1BBCBD8E}"/>
              </a:ext>
            </a:extLst>
          </p:cNvPr>
          <p:cNvSpPr txBox="1"/>
          <p:nvPr/>
        </p:nvSpPr>
        <p:spPr>
          <a:xfrm>
            <a:off x="9564132" y="1616083"/>
            <a:ext cx="94353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좌</a:t>
            </a:r>
            <a:r>
              <a:rPr lang="en-US" altLang="ko-KR" sz="1200" dirty="0">
                <a:solidFill>
                  <a:srgbClr val="FF0000"/>
                </a:solidFill>
              </a:rPr>
              <a:t>,</a:t>
            </a:r>
            <a:r>
              <a:rPr lang="ko-KR" altLang="en-US" sz="1200" dirty="0">
                <a:solidFill>
                  <a:srgbClr val="FF0000"/>
                </a:solidFill>
              </a:rPr>
              <a:t>우 방향 </a:t>
            </a:r>
            <a:r>
              <a:rPr lang="ko-KR" altLang="en-US" sz="1200" dirty="0" err="1">
                <a:solidFill>
                  <a:srgbClr val="FF0000"/>
                </a:solidFill>
              </a:rPr>
              <a:t>지시등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on/off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="" xmlns:a16="http://schemas.microsoft.com/office/drawing/2014/main" id="{60A2C01B-5BCC-4E1E-9C13-71DFDD883614}"/>
              </a:ext>
            </a:extLst>
          </p:cNvPr>
          <p:cNvSpPr/>
          <p:nvPr/>
        </p:nvSpPr>
        <p:spPr>
          <a:xfrm>
            <a:off x="10030888" y="3640865"/>
            <a:ext cx="404848" cy="4308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0F5A6C72-79BE-4A39-B9FF-3CF82097106D}"/>
              </a:ext>
            </a:extLst>
          </p:cNvPr>
          <p:cNvCxnSpPr>
            <a:cxnSpLocks/>
          </p:cNvCxnSpPr>
          <p:nvPr/>
        </p:nvCxnSpPr>
        <p:spPr>
          <a:xfrm>
            <a:off x="10216599" y="4071752"/>
            <a:ext cx="34057" cy="7016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1094B7C-5C3A-42A5-948A-585F7C51E3EA}"/>
              </a:ext>
            </a:extLst>
          </p:cNvPr>
          <p:cNvSpPr txBox="1"/>
          <p:nvPr/>
        </p:nvSpPr>
        <p:spPr>
          <a:xfrm>
            <a:off x="10030888" y="4799996"/>
            <a:ext cx="94353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후미등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on/off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43311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7F8B7A0-76BE-4949-BC44-9C5315D6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9" y="1366575"/>
            <a:ext cx="10244830" cy="5140757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 </a:t>
            </a:r>
            <a:r>
              <a:rPr lang="en-US" altLang="ko-KR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5DCAB30-3058-4A25-901D-3022B3EC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14408" y="5464167"/>
            <a:ext cx="1242875" cy="8434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0F302CE-B717-46EE-8478-7CC7ED974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899" y="2941043"/>
            <a:ext cx="667362" cy="6036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03DF242-98F6-484C-A1AA-EF4B4A8AF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109" y="1507015"/>
            <a:ext cx="672889" cy="52196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FBD65B8-5AAC-4B26-B860-2BD9906E1931}"/>
              </a:ext>
            </a:extLst>
          </p:cNvPr>
          <p:cNvSpPr/>
          <p:nvPr/>
        </p:nvSpPr>
        <p:spPr>
          <a:xfrm>
            <a:off x="5177863" y="5592475"/>
            <a:ext cx="1501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① 차선 진입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588FBF2-2E60-4140-A94E-8A06080B14E3}"/>
              </a:ext>
            </a:extLst>
          </p:cNvPr>
          <p:cNvSpPr/>
          <p:nvPr/>
        </p:nvSpPr>
        <p:spPr>
          <a:xfrm>
            <a:off x="7329005" y="2691374"/>
            <a:ext cx="2030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③ 차선 변경 완료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E2281CE-0EB8-4470-B278-05DC7AD5848A}"/>
              </a:ext>
            </a:extLst>
          </p:cNvPr>
          <p:cNvSpPr/>
          <p:nvPr/>
        </p:nvSpPr>
        <p:spPr>
          <a:xfrm>
            <a:off x="5107464" y="4199963"/>
            <a:ext cx="3359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② 차선 주행 </a:t>
            </a:r>
            <a:r>
              <a:rPr lang="en-US" altLang="ko-KR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&amp;</a:t>
            </a:r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 장애물 감지 </a:t>
            </a:r>
            <a:r>
              <a:rPr lang="en-US" altLang="ko-KR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&amp;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 차선 우회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D9D59CFE-09B5-450D-9B04-FA8F933AA91D}"/>
              </a:ext>
            </a:extLst>
          </p:cNvPr>
          <p:cNvCxnSpPr>
            <a:cxnSpLocks/>
          </p:cNvCxnSpPr>
          <p:nvPr/>
        </p:nvCxnSpPr>
        <p:spPr>
          <a:xfrm flipV="1">
            <a:off x="7128769" y="2458721"/>
            <a:ext cx="0" cy="9033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E0AD7E93-0A0C-4D7A-B4CB-608EF67501FD}"/>
              </a:ext>
            </a:extLst>
          </p:cNvPr>
          <p:cNvCxnSpPr>
            <a:cxnSpLocks/>
          </p:cNvCxnSpPr>
          <p:nvPr/>
        </p:nvCxnSpPr>
        <p:spPr>
          <a:xfrm flipH="1" flipV="1">
            <a:off x="5279090" y="2043425"/>
            <a:ext cx="1183891" cy="6288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FF0DFD7A-AD89-4FB6-9216-C9E44BF2D0E8}"/>
              </a:ext>
            </a:extLst>
          </p:cNvPr>
          <p:cNvCxnSpPr>
            <a:cxnSpLocks/>
          </p:cNvCxnSpPr>
          <p:nvPr/>
        </p:nvCxnSpPr>
        <p:spPr>
          <a:xfrm flipV="1">
            <a:off x="5399940" y="1366575"/>
            <a:ext cx="0" cy="5788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직선 연결선 547">
            <a:extLst>
              <a:ext uri="{FF2B5EF4-FFF2-40B4-BE49-F238E27FC236}">
                <a16:creationId xmlns="" xmlns:a16="http://schemas.microsoft.com/office/drawing/2014/main" id="{433D39AD-EC00-4868-8411-4EF85006092A}"/>
              </a:ext>
            </a:extLst>
          </p:cNvPr>
          <p:cNvCxnSpPr>
            <a:cxnSpLocks/>
          </p:cNvCxnSpPr>
          <p:nvPr/>
        </p:nvCxnSpPr>
        <p:spPr>
          <a:xfrm flipV="1">
            <a:off x="4635845" y="4056380"/>
            <a:ext cx="0" cy="995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직선 화살표 연결선 549">
            <a:extLst>
              <a:ext uri="{FF2B5EF4-FFF2-40B4-BE49-F238E27FC236}">
                <a16:creationId xmlns="" xmlns:a16="http://schemas.microsoft.com/office/drawing/2014/main" id="{6EB69030-7CE9-4209-B4E2-D8E40D768CB5}"/>
              </a:ext>
            </a:extLst>
          </p:cNvPr>
          <p:cNvCxnSpPr>
            <a:cxnSpLocks/>
          </p:cNvCxnSpPr>
          <p:nvPr/>
        </p:nvCxnSpPr>
        <p:spPr>
          <a:xfrm flipV="1">
            <a:off x="4617720" y="3349083"/>
            <a:ext cx="2061580" cy="7326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Shape 3">
            <a:extLst>
              <a:ext uri="{FF2B5EF4-FFF2-40B4-BE49-F238E27FC236}">
                <a16:creationId xmlns="" xmlns:a16="http://schemas.microsoft.com/office/drawing/2014/main" id="{C98371FB-F6F0-4092-9A4A-D90A4F96F70E}"/>
              </a:ext>
            </a:extLst>
          </p:cNvPr>
          <p:cNvSpPr txBox="1"/>
          <p:nvPr/>
        </p:nvSpPr>
        <p:spPr>
          <a:xfrm>
            <a:off x="1274185" y="775643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차선 우회 주행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16699066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 </a:t>
            </a:r>
            <a:r>
              <a:rPr lang="en-US" altLang="ko-KR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304158" y="1127465"/>
            <a:ext cx="99057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/>
              <a:t>차선 진입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전조등 </a:t>
            </a:r>
            <a:r>
              <a:rPr lang="en-US" altLang="ko-KR" sz="2000" dirty="0"/>
              <a:t>ON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RF </a:t>
            </a:r>
            <a:r>
              <a:rPr lang="ko-KR" altLang="en-US" sz="2000" dirty="0"/>
              <a:t>송수신기를 이용</a:t>
            </a:r>
            <a:r>
              <a:rPr lang="en-US" altLang="ko-KR" sz="2000" dirty="0"/>
              <a:t>(</a:t>
            </a:r>
            <a:r>
              <a:rPr lang="ko-KR" altLang="en-US" sz="2000" dirty="0"/>
              <a:t>조종</a:t>
            </a:r>
            <a:r>
              <a:rPr lang="en-US" altLang="ko-KR" sz="2000" dirty="0"/>
              <a:t>)</a:t>
            </a:r>
            <a:r>
              <a:rPr lang="ko-KR" altLang="en-US" sz="2000" dirty="0"/>
              <a:t>하여 차선으로 진입하여 정지한다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FPGA-MCU</a:t>
            </a:r>
            <a:r>
              <a:rPr lang="ko-KR" altLang="en-US" sz="2000" dirty="0"/>
              <a:t>간에 </a:t>
            </a:r>
            <a:r>
              <a:rPr lang="en-US" altLang="ko-KR" sz="2000" dirty="0"/>
              <a:t>FPGA</a:t>
            </a:r>
            <a:r>
              <a:rPr lang="ko-KR" altLang="en-US" sz="2000" dirty="0"/>
              <a:t>로 부터 </a:t>
            </a:r>
            <a:r>
              <a:rPr lang="en-US" altLang="ko-KR" sz="2000" dirty="0"/>
              <a:t>Garmin lidar</a:t>
            </a:r>
            <a:r>
              <a:rPr lang="ko-KR" altLang="en-US" sz="2000" dirty="0"/>
              <a:t>의 </a:t>
            </a:r>
            <a:r>
              <a:rPr lang="en-US" altLang="ko-KR" sz="2000" dirty="0"/>
              <a:t>data </a:t>
            </a:r>
            <a:r>
              <a:rPr lang="ko-KR" altLang="en-US" sz="2000" dirty="0"/>
              <a:t>값을 </a:t>
            </a:r>
            <a:r>
              <a:rPr lang="en-US" altLang="ko-KR" sz="2000" dirty="0"/>
              <a:t>CAN</a:t>
            </a:r>
            <a:r>
              <a:rPr lang="ko-KR" altLang="en-US" sz="2000" dirty="0"/>
              <a:t>통신으로 항시 받는다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전방 카메라가 차선을 인식 하게 되면 우회 할 옆 차선의 </a:t>
            </a:r>
            <a:r>
              <a:rPr lang="en-US" altLang="ko-KR" sz="2000" dirty="0"/>
              <a:t>throttle , rudder </a:t>
            </a:r>
            <a:r>
              <a:rPr lang="ko-KR" altLang="en-US" sz="2000" dirty="0"/>
              <a:t>데이터 값을 </a:t>
            </a:r>
            <a:r>
              <a:rPr lang="en-US" altLang="ko-KR" sz="2000" dirty="0"/>
              <a:t>DSP-MCU </a:t>
            </a:r>
            <a:r>
              <a:rPr lang="ko-KR" altLang="en-US" sz="2000" dirty="0"/>
              <a:t>간에 </a:t>
            </a:r>
            <a:r>
              <a:rPr lang="en-US" altLang="ko-KR" sz="2000" dirty="0"/>
              <a:t>CAN </a:t>
            </a:r>
            <a:r>
              <a:rPr lang="ko-KR" altLang="en-US" sz="2000" dirty="0"/>
              <a:t>통신으로  차선 변경 할 때 까지 항시 받는다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 </a:t>
            </a:r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Task0,1,2,4,5,6 </a:t>
            </a:r>
            <a:r>
              <a:rPr lang="ko-KR" altLang="en-US" sz="2000" dirty="0"/>
              <a:t>모두 동작</a:t>
            </a:r>
            <a:r>
              <a:rPr lang="en-US" altLang="ko-KR" sz="2000" dirty="0"/>
              <a:t>. </a:t>
            </a:r>
            <a:r>
              <a:rPr lang="ko-KR" altLang="en-US" sz="2000" dirty="0"/>
              <a:t>실제 주행 시 </a:t>
            </a:r>
            <a:r>
              <a:rPr lang="en-US" altLang="ko-KR" sz="2000" dirty="0"/>
              <a:t>Task3  </a:t>
            </a:r>
            <a:r>
              <a:rPr lang="ko-KR" altLang="en-US" sz="2000" dirty="0"/>
              <a:t>삭제 예정 </a:t>
            </a:r>
            <a:r>
              <a:rPr lang="en-US" altLang="ko-KR" sz="2000" dirty="0"/>
              <a:t>(</a:t>
            </a:r>
            <a:r>
              <a:rPr lang="ko-KR" altLang="en-US" sz="2000" dirty="0"/>
              <a:t>디버깅용</a:t>
            </a:r>
            <a:r>
              <a:rPr lang="en-US" altLang="ko-KR" sz="2000" dirty="0"/>
              <a:t>)  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192336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 </a:t>
            </a:r>
            <a:r>
              <a:rPr lang="en-US" altLang="ko-KR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304158" y="1127465"/>
            <a:ext cx="990576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	</a:t>
            </a:r>
            <a:r>
              <a:rPr lang="ko-KR" altLang="en-US" sz="2000" dirty="0"/>
              <a:t>차선 주행 </a:t>
            </a:r>
            <a:r>
              <a:rPr lang="en-US" altLang="ko-KR" sz="2000" dirty="0"/>
              <a:t>&amp; </a:t>
            </a:r>
            <a:r>
              <a:rPr lang="ko-KR" altLang="en-US" sz="2000" dirty="0"/>
              <a:t>장애물 감지 </a:t>
            </a:r>
            <a:r>
              <a:rPr lang="en-US" altLang="ko-KR" sz="2000" dirty="0"/>
              <a:t>&amp; </a:t>
            </a:r>
            <a:r>
              <a:rPr lang="ko-KR" altLang="en-US" sz="2000" dirty="0"/>
              <a:t>차선 우회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RF </a:t>
            </a:r>
            <a:r>
              <a:rPr lang="ko-KR" altLang="en-US" sz="2000" dirty="0"/>
              <a:t>송신기의 </a:t>
            </a:r>
            <a:r>
              <a:rPr lang="en-US" altLang="ko-KR" sz="2000" dirty="0"/>
              <a:t>toggle switch(ch7)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High </a:t>
            </a:r>
            <a:r>
              <a:rPr lang="ko-KR" altLang="en-US" sz="2000" dirty="0"/>
              <a:t>신호로 변경하여 앞으로 전진한다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Task5</a:t>
            </a:r>
            <a:r>
              <a:rPr lang="ko-KR" altLang="en-US" sz="2000" dirty="0"/>
              <a:t>의 </a:t>
            </a:r>
            <a:r>
              <a:rPr lang="en-US" altLang="ko-KR" sz="2000" dirty="0"/>
              <a:t>toggle switch</a:t>
            </a:r>
            <a:r>
              <a:rPr lang="ko-KR" altLang="en-US" sz="2000" dirty="0"/>
              <a:t>를 </a:t>
            </a:r>
            <a:r>
              <a:rPr lang="en-US" altLang="ko-KR" sz="2000" dirty="0"/>
              <a:t> High</a:t>
            </a:r>
            <a:r>
              <a:rPr lang="ko-KR" altLang="en-US" sz="2000" dirty="0"/>
              <a:t>로 변경함으로써</a:t>
            </a:r>
            <a:r>
              <a:rPr lang="en-US" altLang="ko-KR" sz="2000" dirty="0"/>
              <a:t> Task1(throttle),2(rudder) </a:t>
            </a:r>
            <a:r>
              <a:rPr lang="ko-KR" altLang="en-US" sz="2000" dirty="0"/>
              <a:t>중지</a:t>
            </a:r>
            <a:r>
              <a:rPr lang="en-US" altLang="ko-KR" sz="2000" dirty="0"/>
              <a:t>. </a:t>
            </a:r>
            <a:r>
              <a:rPr lang="ko-KR" altLang="en-US" sz="2000" dirty="0"/>
              <a:t>고정 값인 </a:t>
            </a:r>
            <a:r>
              <a:rPr lang="en-US" altLang="ko-KR" sz="2000" dirty="0"/>
              <a:t>throttle(1550) , rudder(1250) </a:t>
            </a:r>
            <a:r>
              <a:rPr lang="ko-KR" altLang="en-US" sz="2000" dirty="0"/>
              <a:t>적용되어 천천히 전진 주행을 함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457200" indent="-457200">
              <a:buAutoNum type="arabicParenR" startAt="2"/>
            </a:pPr>
            <a:r>
              <a:rPr lang="ko-KR" altLang="en-US" sz="2000" dirty="0"/>
              <a:t>전진 중에 전방에 장애물이 나타나 </a:t>
            </a:r>
            <a:r>
              <a:rPr lang="en-US" altLang="ko-KR" sz="2000" dirty="0"/>
              <a:t>2M </a:t>
            </a:r>
            <a:r>
              <a:rPr lang="ko-KR" altLang="en-US" sz="2000" dirty="0"/>
              <a:t>범위 이내로 좁혀지면</a:t>
            </a:r>
            <a:r>
              <a:rPr lang="en-US" altLang="ko-KR" sz="2000" dirty="0"/>
              <a:t>(</a:t>
            </a:r>
            <a:r>
              <a:rPr lang="en-US" altLang="ko-KR" sz="2000" dirty="0" err="1"/>
              <a:t>garmin</a:t>
            </a:r>
            <a:r>
              <a:rPr lang="en-US" altLang="ko-KR" sz="2000" dirty="0"/>
              <a:t> lidar data)</a:t>
            </a:r>
            <a:r>
              <a:rPr lang="ko-KR" altLang="en-US" sz="2000" dirty="0"/>
              <a:t> 방향을 틀어 우회하기 시작함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 startAt="2"/>
            </a:pPr>
            <a:endParaRPr lang="en-US" altLang="ko-KR" sz="2000" dirty="0"/>
          </a:p>
          <a:p>
            <a:pPr marL="457200" indent="-457200">
              <a:buAutoNum type="arabicParenR" startAt="2"/>
            </a:pPr>
            <a:r>
              <a:rPr lang="en-US" altLang="ko-KR" sz="2000" dirty="0"/>
              <a:t>Task5</a:t>
            </a:r>
            <a:r>
              <a:rPr lang="ko-KR" altLang="en-US" sz="2000" dirty="0"/>
              <a:t>가 중지 됨에 따라 고정 값 </a:t>
            </a:r>
            <a:r>
              <a:rPr lang="en-US" altLang="ko-KR" sz="2000" dirty="0"/>
              <a:t>throttle(1550) , rudder(1250) </a:t>
            </a:r>
            <a:r>
              <a:rPr lang="ko-KR" altLang="en-US" sz="2000" dirty="0"/>
              <a:t>사라지고 </a:t>
            </a:r>
            <a:r>
              <a:rPr lang="en-US" altLang="ko-KR" sz="2000" dirty="0"/>
              <a:t>Task0(DSP-MCU)</a:t>
            </a:r>
            <a:r>
              <a:rPr lang="ko-KR" altLang="en-US" sz="2000" dirty="0"/>
              <a:t>에서</a:t>
            </a:r>
            <a:r>
              <a:rPr lang="en-US" altLang="ko-KR" sz="2000" dirty="0"/>
              <a:t> CAN </a:t>
            </a:r>
            <a:r>
              <a:rPr lang="ko-KR" altLang="en-US" sz="2000" dirty="0"/>
              <a:t>통신으로 변수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dsp_throttle</a:t>
            </a:r>
            <a:r>
              <a:rPr lang="en-US" altLang="ko-KR" sz="2000" dirty="0"/>
              <a:t> , </a:t>
            </a:r>
            <a:r>
              <a:rPr lang="en-US" altLang="ko-KR" sz="2000" dirty="0" err="1"/>
              <a:t>dsp_rudder</a:t>
            </a:r>
            <a:r>
              <a:rPr lang="en-US" altLang="ko-KR" sz="2000" dirty="0"/>
              <a:t>)</a:t>
            </a:r>
            <a:r>
              <a:rPr lang="ko-KR" altLang="en-US" sz="2000" dirty="0"/>
              <a:t>에 저장했던 </a:t>
            </a:r>
            <a:r>
              <a:rPr lang="en-US" altLang="ko-KR" sz="2000" dirty="0"/>
              <a:t>DSP</a:t>
            </a:r>
            <a:r>
              <a:rPr lang="ko-KR" altLang="en-US" sz="2000" dirty="0"/>
              <a:t>의 우회 값을 적용 하여 좌측</a:t>
            </a:r>
            <a:r>
              <a:rPr lang="en-US" altLang="ko-KR" sz="2000" dirty="0"/>
              <a:t>, </a:t>
            </a:r>
            <a:r>
              <a:rPr lang="ko-KR" altLang="en-US" sz="2000" dirty="0"/>
              <a:t>또는 우측으로 이동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4)	</a:t>
            </a:r>
            <a:r>
              <a:rPr lang="ko-KR" altLang="en-US" sz="2000" dirty="0"/>
              <a:t>방향에 따라 좌</a:t>
            </a:r>
            <a:r>
              <a:rPr lang="en-US" altLang="ko-KR" sz="2000" dirty="0"/>
              <a:t>, </a:t>
            </a:r>
            <a:r>
              <a:rPr lang="ko-KR" altLang="en-US" sz="2000" dirty="0"/>
              <a:t>우 방향 지시 등 </a:t>
            </a:r>
            <a:r>
              <a:rPr lang="en-US" altLang="ko-KR" sz="2000" dirty="0"/>
              <a:t>ON.(</a:t>
            </a:r>
            <a:r>
              <a:rPr lang="ko-KR" altLang="en-US" sz="2000" dirty="0"/>
              <a:t>수동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 1(throttle),2(rudder),5(toggle) </a:t>
            </a:r>
            <a:r>
              <a:rPr lang="ko-KR" altLang="en-US" sz="2000" dirty="0"/>
              <a:t>중지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77269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 </a:t>
            </a:r>
            <a:r>
              <a:rPr lang="en-US" altLang="ko-KR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304158" y="1127465"/>
            <a:ext cx="99057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	</a:t>
            </a:r>
            <a:r>
              <a:rPr lang="ko-KR" altLang="en-US" sz="2000" dirty="0"/>
              <a:t>차선 변경 완료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우회 함으로써 </a:t>
            </a:r>
            <a:r>
              <a:rPr lang="en-US" altLang="ko-KR" sz="2000" dirty="0"/>
              <a:t>lidar</a:t>
            </a:r>
            <a:r>
              <a:rPr lang="ko-KR" altLang="en-US" sz="2000" dirty="0"/>
              <a:t>의 장애물 인식 거리를 벗어나게 됨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Task1(</a:t>
            </a:r>
            <a:r>
              <a:rPr lang="en-US" altLang="ko-KR" sz="2000" dirty="0" err="1"/>
              <a:t>bldc</a:t>
            </a:r>
            <a:r>
              <a:rPr lang="en-US" altLang="ko-KR" sz="2000" dirty="0"/>
              <a:t>),2(servo) </a:t>
            </a:r>
            <a:r>
              <a:rPr lang="ko-KR" altLang="en-US" sz="2000" dirty="0"/>
              <a:t>해제</a:t>
            </a:r>
            <a:r>
              <a:rPr lang="en-US" altLang="ko-KR" sz="2000" dirty="0"/>
              <a:t>. Flag </a:t>
            </a:r>
            <a:r>
              <a:rPr lang="ko-KR" altLang="en-US" sz="2000" dirty="0"/>
              <a:t>변수가 바뀌면서 </a:t>
            </a:r>
            <a:r>
              <a:rPr lang="en-US" altLang="ko-KR" sz="2000" dirty="0"/>
              <a:t>Task5(toggle) </a:t>
            </a:r>
            <a:r>
              <a:rPr lang="ko-KR" altLang="en-US" sz="2000" dirty="0"/>
              <a:t>도 해제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457200" indent="-457200">
              <a:buAutoNum type="arabicParenR" startAt="2"/>
            </a:pPr>
            <a:r>
              <a:rPr lang="en-US" altLang="ko-KR" sz="2000" dirty="0"/>
              <a:t>RF </a:t>
            </a:r>
            <a:r>
              <a:rPr lang="ko-KR" altLang="en-US" sz="2000" dirty="0"/>
              <a:t>송수신기를 이용</a:t>
            </a:r>
            <a:r>
              <a:rPr lang="en-US" altLang="ko-KR" sz="2000" dirty="0"/>
              <a:t>(</a:t>
            </a:r>
            <a:r>
              <a:rPr lang="ko-KR" altLang="en-US" sz="2000" dirty="0"/>
              <a:t>조종</a:t>
            </a:r>
            <a:r>
              <a:rPr lang="en-US" altLang="ko-KR" sz="2000" dirty="0"/>
              <a:t>)</a:t>
            </a:r>
            <a:r>
              <a:rPr lang="ko-KR" altLang="en-US" sz="2000" dirty="0"/>
              <a:t>하여 우회한 차선에 일직 선상으로 진입 후 대기</a:t>
            </a:r>
            <a:r>
              <a:rPr lang="en-US" altLang="ko-KR" sz="2000" dirty="0"/>
              <a:t>.(</a:t>
            </a:r>
            <a:r>
              <a:rPr lang="ko-KR" altLang="en-US" sz="2000" dirty="0" err="1"/>
              <a:t>후미등</a:t>
            </a:r>
            <a:r>
              <a:rPr lang="ko-KR" altLang="en-US" sz="2000" dirty="0"/>
              <a:t> </a:t>
            </a:r>
            <a:r>
              <a:rPr lang="en-US" altLang="ko-KR" sz="2000" dirty="0"/>
              <a:t>ON)</a:t>
            </a:r>
          </a:p>
          <a:p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Task5(toggle) </a:t>
            </a:r>
            <a:r>
              <a:rPr lang="ko-KR" altLang="en-US" sz="2000" dirty="0"/>
              <a:t>해제 되면서 기존에 고정 값 </a:t>
            </a:r>
            <a:r>
              <a:rPr lang="en-US" altLang="ko-KR" sz="2000" dirty="0"/>
              <a:t>throttle(1550) , rudder(1250) </a:t>
            </a:r>
            <a:r>
              <a:rPr lang="ko-KR" altLang="en-US" sz="2000" dirty="0"/>
              <a:t>에 의해 순간적으로 적용됨</a:t>
            </a:r>
            <a:r>
              <a:rPr lang="en-US" altLang="ko-KR" sz="2000" dirty="0"/>
              <a:t>(</a:t>
            </a:r>
            <a:r>
              <a:rPr lang="ko-KR" altLang="en-US" sz="2000" dirty="0"/>
              <a:t>방향을 꺾은 상태에서 직진함</a:t>
            </a:r>
            <a:r>
              <a:rPr lang="en-US" altLang="ko-KR" sz="2000" dirty="0"/>
              <a:t>). </a:t>
            </a:r>
            <a:r>
              <a:rPr lang="ko-KR" altLang="en-US" sz="2000" dirty="0"/>
              <a:t>이때 </a:t>
            </a:r>
            <a:r>
              <a:rPr lang="en-US" altLang="ko-KR" sz="2000" dirty="0"/>
              <a:t>RF </a:t>
            </a:r>
            <a:r>
              <a:rPr lang="ko-KR" altLang="en-US" sz="2000" dirty="0"/>
              <a:t>송신기의 </a:t>
            </a:r>
            <a:r>
              <a:rPr lang="en-US" altLang="ko-KR" sz="2000" dirty="0"/>
              <a:t>toggle switch</a:t>
            </a:r>
            <a:r>
              <a:rPr lang="ko-KR" altLang="en-US" sz="2000" dirty="0"/>
              <a:t>를 </a:t>
            </a:r>
            <a:r>
              <a:rPr lang="en-US" altLang="ko-KR" sz="2000" dirty="0"/>
              <a:t>Low</a:t>
            </a:r>
            <a:r>
              <a:rPr lang="ko-KR" altLang="en-US" sz="2000" dirty="0"/>
              <a:t>로 변경해야 함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/>
              <a:t>Task1,2</a:t>
            </a:r>
            <a:r>
              <a:rPr lang="ko-KR" altLang="en-US" sz="2000" dirty="0"/>
              <a:t> 도 해제 되었기 때문에 </a:t>
            </a:r>
            <a:r>
              <a:rPr lang="en-US" altLang="ko-KR" sz="2000" dirty="0"/>
              <a:t>RF </a:t>
            </a:r>
            <a:r>
              <a:rPr lang="ko-KR" altLang="en-US" sz="2000" dirty="0"/>
              <a:t>송수신기로 조종 하여 우회한 차선에서 일직선상으로 자리위치 시킴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>
                <a:latin typeface="+mj-ea"/>
                <a:ea typeface="+mj-ea"/>
              </a:rPr>
              <a:t>→ 2~3</a:t>
            </a:r>
            <a:r>
              <a:rPr lang="ko-KR" altLang="en-US" sz="2000" dirty="0">
                <a:latin typeface="+mj-ea"/>
                <a:ea typeface="+mj-ea"/>
              </a:rPr>
              <a:t> 시나리오를 반복 하면 앞선 장애물이 출현 할 때 마다 우회하여 차선 변경 후 주행이 가능함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7984275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7F8B7A0-76BE-4949-BC44-9C5315D6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99" y="1331361"/>
            <a:ext cx="10244830" cy="5175972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 </a:t>
            </a:r>
            <a:r>
              <a:rPr lang="en-US" altLang="ko-KR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5DCAB30-3058-4A25-901D-3022B3EC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56515" y="5455349"/>
            <a:ext cx="1242875" cy="8434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FBD65B8-5AAC-4B26-B860-2BD9906E1931}"/>
              </a:ext>
            </a:extLst>
          </p:cNvPr>
          <p:cNvSpPr/>
          <p:nvPr/>
        </p:nvSpPr>
        <p:spPr>
          <a:xfrm>
            <a:off x="4699682" y="5745085"/>
            <a:ext cx="1501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  <a:ea typeface="맑은 고딕" panose="020B0503020000020004" pitchFamily="50" charset="-127"/>
              </a:rPr>
              <a:t>① 차선 진입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E2281CE-0EB8-4470-B278-05DC7AD5848A}"/>
              </a:ext>
            </a:extLst>
          </p:cNvPr>
          <p:cNvSpPr/>
          <p:nvPr/>
        </p:nvSpPr>
        <p:spPr>
          <a:xfrm>
            <a:off x="4788521" y="4321094"/>
            <a:ext cx="373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② 직진 주행 </a:t>
            </a:r>
            <a:r>
              <a:rPr lang="en-US" altLang="ko-KR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(</a:t>
            </a:r>
            <a:r>
              <a:rPr lang="en-US" altLang="ko-KR" cap="all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pwm</a:t>
            </a:r>
            <a:r>
              <a:rPr lang="en-US" altLang="ko-KR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 </a:t>
            </a:r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값 </a:t>
            </a:r>
            <a:r>
              <a:rPr lang="en-US" altLang="ko-KR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1650 </a:t>
            </a:r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이상</a:t>
            </a:r>
            <a:r>
              <a:rPr lang="en-US" altLang="ko-KR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50" name="직선 화살표 연결선 549">
            <a:extLst>
              <a:ext uri="{FF2B5EF4-FFF2-40B4-BE49-F238E27FC236}">
                <a16:creationId xmlns="" xmlns:a16="http://schemas.microsoft.com/office/drawing/2014/main" id="{6EB69030-7CE9-4209-B4E2-D8E40D768CB5}"/>
              </a:ext>
            </a:extLst>
          </p:cNvPr>
          <p:cNvCxnSpPr>
            <a:cxnSpLocks/>
          </p:cNvCxnSpPr>
          <p:nvPr/>
        </p:nvCxnSpPr>
        <p:spPr>
          <a:xfrm flipV="1">
            <a:off x="4367854" y="3189216"/>
            <a:ext cx="796999" cy="19799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Shape 3">
            <a:extLst>
              <a:ext uri="{FF2B5EF4-FFF2-40B4-BE49-F238E27FC236}">
                <a16:creationId xmlns="" xmlns:a16="http://schemas.microsoft.com/office/drawing/2014/main" id="{83A97070-4B1C-4771-85CB-55F51A246121}"/>
              </a:ext>
            </a:extLst>
          </p:cNvPr>
          <p:cNvSpPr txBox="1"/>
          <p:nvPr/>
        </p:nvSpPr>
        <p:spPr>
          <a:xfrm>
            <a:off x="1274185" y="775643"/>
            <a:ext cx="9905760" cy="63341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장애물 출현 </a:t>
            </a: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B568192-C7FA-4D1A-99CE-A217C1A93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164" y="1723427"/>
            <a:ext cx="1499162" cy="118044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5B4F02D-1D28-4C4D-8B0D-1BE8D048F75D}"/>
              </a:ext>
            </a:extLst>
          </p:cNvPr>
          <p:cNvSpPr/>
          <p:nvPr/>
        </p:nvSpPr>
        <p:spPr>
          <a:xfrm>
            <a:off x="3773300" y="3189216"/>
            <a:ext cx="1189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cap="all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맑은 고딕" panose="020B0503020000020004" pitchFamily="50" charset="-127"/>
              </a:rPr>
              <a:t>③ 급정지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982D5E64-61B5-4F57-BB2C-2AF07B238FE6}"/>
              </a:ext>
            </a:extLst>
          </p:cNvPr>
          <p:cNvCxnSpPr>
            <a:cxnSpLocks/>
          </p:cNvCxnSpPr>
          <p:nvPr/>
        </p:nvCxnSpPr>
        <p:spPr>
          <a:xfrm flipV="1">
            <a:off x="5501679" y="2776895"/>
            <a:ext cx="1481135" cy="4692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F9680F5A-B586-4C84-8918-E2B19F236ADC}"/>
              </a:ext>
            </a:extLst>
          </p:cNvPr>
          <p:cNvCxnSpPr>
            <a:cxnSpLocks/>
          </p:cNvCxnSpPr>
          <p:nvPr/>
        </p:nvCxnSpPr>
        <p:spPr>
          <a:xfrm flipV="1">
            <a:off x="7195504" y="1526581"/>
            <a:ext cx="0" cy="10161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30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52145" y="3153544"/>
            <a:ext cx="7740056" cy="2406057"/>
            <a:chOff x="1654155" y="2299350"/>
            <a:chExt cx="7740056" cy="2406057"/>
          </a:xfrm>
        </p:grpSpPr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D1913983-57CB-4260-B1CA-21C205AA5ADF}"/>
                </a:ext>
              </a:extLst>
            </p:cNvPr>
            <p:cNvSpPr/>
            <p:nvPr/>
          </p:nvSpPr>
          <p:spPr>
            <a:xfrm>
              <a:off x="1654155" y="3127689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DSP통신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138AC116-304D-41EE-8BBC-59A093492875}"/>
                </a:ext>
              </a:extLst>
            </p:cNvPr>
            <p:cNvSpPr/>
            <p:nvPr/>
          </p:nvSpPr>
          <p:spPr>
            <a:xfrm>
              <a:off x="4258410" y="2427094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948C5C65-1904-4F2B-AD2E-3D5F9BFFF5FF}"/>
                </a:ext>
              </a:extLst>
            </p:cNvPr>
            <p:cNvSpPr/>
            <p:nvPr/>
          </p:nvSpPr>
          <p:spPr>
            <a:xfrm>
              <a:off x="6646698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1B6EDFD2-83CE-409D-A560-B1F3AB8D2610}"/>
                </a:ext>
              </a:extLst>
            </p:cNvPr>
            <p:cNvSpPr/>
            <p:nvPr/>
          </p:nvSpPr>
          <p:spPr>
            <a:xfrm>
              <a:off x="4258410" y="3121846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CA988D7F-7883-4810-B9C5-9124B86AA047}"/>
                </a:ext>
              </a:extLst>
            </p:cNvPr>
            <p:cNvSpPr/>
            <p:nvPr/>
          </p:nvSpPr>
          <p:spPr>
            <a:xfrm>
              <a:off x="8539474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A65152B2-CF7F-48FE-A7C9-3CC73B622F65}"/>
                </a:ext>
              </a:extLst>
            </p:cNvPr>
            <p:cNvSpPr/>
            <p:nvPr/>
          </p:nvSpPr>
          <p:spPr>
            <a:xfrm>
              <a:off x="1654155" y="4340662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39" name="직선 연결선 38">
              <a:extLst>
                <a:ext uri="{FF2B5EF4-FFF2-40B4-BE49-F238E27FC236}">
                  <a16:creationId xmlns="" xmlns:a16="http://schemas.microsoft.com/office/drawing/2014/main" id="{26D4F134-5A4A-40FB-954C-AF2A7D240688}"/>
                </a:ext>
              </a:extLst>
            </p:cNvPr>
            <p:cNvSpPr/>
            <p:nvPr/>
          </p:nvSpPr>
          <p:spPr>
            <a:xfrm>
              <a:off x="2904188" y="3300302"/>
              <a:ext cx="99310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0" name="직선 연결선 39">
              <a:extLst>
                <a:ext uri="{FF2B5EF4-FFF2-40B4-BE49-F238E27FC236}">
                  <a16:creationId xmlns="" xmlns:a16="http://schemas.microsoft.com/office/drawing/2014/main" id="{357DA9D7-01A5-45A0-AA0A-E4ED9EFB737C}"/>
                </a:ext>
              </a:extLst>
            </p:cNvPr>
            <p:cNvSpPr/>
            <p:nvPr/>
          </p:nvSpPr>
          <p:spPr>
            <a:xfrm flipV="1">
              <a:off x="2904188" y="2743318"/>
              <a:ext cx="993109" cy="27484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1" name="직선 연결선 40">
              <a:extLst>
                <a:ext uri="{FF2B5EF4-FFF2-40B4-BE49-F238E27FC236}">
                  <a16:creationId xmlns="" xmlns:a16="http://schemas.microsoft.com/office/drawing/2014/main" id="{2C92716D-D1AE-4BAB-A5ED-08C164392E4C}"/>
                </a:ext>
              </a:extLst>
            </p:cNvPr>
            <p:cNvSpPr/>
            <p:nvPr/>
          </p:nvSpPr>
          <p:spPr>
            <a:xfrm>
              <a:off x="5474259" y="2609464"/>
              <a:ext cx="85473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2" name="직선 연결선 41">
              <a:extLst>
                <a:ext uri="{FF2B5EF4-FFF2-40B4-BE49-F238E27FC236}">
                  <a16:creationId xmlns="" xmlns:a16="http://schemas.microsoft.com/office/drawing/2014/main" id="{04FA692A-B1EC-402C-86C2-DC334B311E04}"/>
                </a:ext>
              </a:extLst>
            </p:cNvPr>
            <p:cNvSpPr/>
            <p:nvPr/>
          </p:nvSpPr>
          <p:spPr>
            <a:xfrm>
              <a:off x="7676730" y="2604594"/>
              <a:ext cx="72154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3" name="직선 연결선 42">
              <a:extLst>
                <a:ext uri="{FF2B5EF4-FFF2-40B4-BE49-F238E27FC236}">
                  <a16:creationId xmlns="" xmlns:a16="http://schemas.microsoft.com/office/drawing/2014/main" id="{F767C842-44ED-4017-BE3A-701C12C17CFB}"/>
                </a:ext>
              </a:extLst>
            </p:cNvPr>
            <p:cNvSpPr/>
            <p:nvPr/>
          </p:nvSpPr>
          <p:spPr>
            <a:xfrm flipH="1">
              <a:off x="5474259" y="2299350"/>
              <a:ext cx="28352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7D577601-DB69-4D6B-9AA9-43FFEC72B484}"/>
                </a:ext>
              </a:extLst>
            </p:cNvPr>
            <p:cNvSpPr/>
            <p:nvPr/>
          </p:nvSpPr>
          <p:spPr>
            <a:xfrm>
              <a:off x="4276990" y="3816598"/>
              <a:ext cx="817575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5" name="직선 연결선 44">
              <a:extLst>
                <a:ext uri="{FF2B5EF4-FFF2-40B4-BE49-F238E27FC236}">
                  <a16:creationId xmlns="" xmlns:a16="http://schemas.microsoft.com/office/drawing/2014/main" id="{19F4A431-4161-460D-9C95-7CD6220239FF}"/>
                </a:ext>
              </a:extLst>
            </p:cNvPr>
            <p:cNvSpPr/>
            <p:nvPr/>
          </p:nvSpPr>
          <p:spPr>
            <a:xfrm>
              <a:off x="2904188" y="3582439"/>
              <a:ext cx="993108" cy="3647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B74A0987-8EE7-49C3-93BE-CEA226086062}"/>
                </a:ext>
              </a:extLst>
            </p:cNvPr>
            <p:cNvSpPr txBox="1"/>
            <p:nvPr/>
          </p:nvSpPr>
          <p:spPr>
            <a:xfrm>
              <a:off x="6189936" y="3912319"/>
              <a:ext cx="2119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 시 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096" y="1739474"/>
            <a:ext cx="9905999" cy="14478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83972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 </a:t>
            </a:r>
            <a:r>
              <a:rPr lang="en-US" altLang="ko-KR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304158" y="1127465"/>
            <a:ext cx="99057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/>
              <a:t>차선 진입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전조등 </a:t>
            </a:r>
            <a:r>
              <a:rPr lang="en-US" altLang="ko-KR" sz="2000" dirty="0"/>
              <a:t>ON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RF </a:t>
            </a:r>
            <a:r>
              <a:rPr lang="ko-KR" altLang="en-US" sz="2000" dirty="0"/>
              <a:t>송수신기를 이용</a:t>
            </a:r>
            <a:r>
              <a:rPr lang="en-US" altLang="ko-KR" sz="2000" dirty="0"/>
              <a:t>(</a:t>
            </a:r>
            <a:r>
              <a:rPr lang="ko-KR" altLang="en-US" sz="2000" dirty="0"/>
              <a:t>조종</a:t>
            </a:r>
            <a:r>
              <a:rPr lang="en-US" altLang="ko-KR" sz="2000" dirty="0"/>
              <a:t>)</a:t>
            </a:r>
            <a:r>
              <a:rPr lang="ko-KR" altLang="en-US" sz="2000" dirty="0"/>
              <a:t>하여 차선으로 진입하여 정지한다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FPGA-MCU</a:t>
            </a:r>
            <a:r>
              <a:rPr lang="ko-KR" altLang="en-US" sz="2000" dirty="0"/>
              <a:t>간에 </a:t>
            </a:r>
            <a:r>
              <a:rPr lang="en-US" altLang="ko-KR" sz="2000" dirty="0"/>
              <a:t>FPGA</a:t>
            </a:r>
            <a:r>
              <a:rPr lang="ko-KR" altLang="en-US" sz="2000" dirty="0"/>
              <a:t>로 부터 </a:t>
            </a:r>
            <a:r>
              <a:rPr lang="en-US" altLang="ko-KR" sz="2000" dirty="0"/>
              <a:t>Garmin lidar</a:t>
            </a:r>
            <a:r>
              <a:rPr lang="ko-KR" altLang="en-US" sz="2000" dirty="0"/>
              <a:t>의 </a:t>
            </a:r>
            <a:r>
              <a:rPr lang="en-US" altLang="ko-KR" sz="2000" dirty="0"/>
              <a:t>data </a:t>
            </a:r>
            <a:r>
              <a:rPr lang="ko-KR" altLang="en-US" sz="2000" dirty="0"/>
              <a:t>값을 </a:t>
            </a:r>
            <a:r>
              <a:rPr lang="en-US" altLang="ko-KR" sz="2000" dirty="0"/>
              <a:t>CAN</a:t>
            </a:r>
            <a:r>
              <a:rPr lang="ko-KR" altLang="en-US" sz="2000" dirty="0"/>
              <a:t>통신으로 항시 받는다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arenR"/>
            </a:pPr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전방 카메라가 차선을 인식 하게 되면 우회 할 옆 차선의 </a:t>
            </a:r>
            <a:r>
              <a:rPr lang="en-US" altLang="ko-KR" sz="2000" dirty="0"/>
              <a:t>throttle , rudder </a:t>
            </a:r>
            <a:r>
              <a:rPr lang="ko-KR" altLang="en-US" sz="2000" dirty="0"/>
              <a:t>데이터 값을 </a:t>
            </a:r>
            <a:r>
              <a:rPr lang="en-US" altLang="ko-KR" sz="2000" dirty="0"/>
              <a:t>DSP-MCU </a:t>
            </a:r>
            <a:r>
              <a:rPr lang="ko-KR" altLang="en-US" sz="2000" dirty="0"/>
              <a:t>간에 </a:t>
            </a:r>
            <a:r>
              <a:rPr lang="en-US" altLang="ko-KR" sz="2000" dirty="0"/>
              <a:t>CAN </a:t>
            </a:r>
            <a:r>
              <a:rPr lang="ko-KR" altLang="en-US" sz="2000" dirty="0"/>
              <a:t>통신으로  차선 변경 할 때 까지 항시 받는다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 </a:t>
            </a:r>
            <a:endParaRPr lang="en-US" altLang="ko-KR" sz="2000" dirty="0"/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Task0,1,2,4,5,6 </a:t>
            </a:r>
            <a:r>
              <a:rPr lang="ko-KR" altLang="en-US" sz="2000" dirty="0"/>
              <a:t>모두 동작</a:t>
            </a:r>
            <a:r>
              <a:rPr lang="en-US" altLang="ko-KR" sz="2000" dirty="0"/>
              <a:t>. 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3505660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 </a:t>
            </a:r>
            <a:r>
              <a:rPr lang="en-US" altLang="ko-KR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304158" y="1127465"/>
            <a:ext cx="99057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	</a:t>
            </a:r>
            <a:r>
              <a:rPr lang="ko-KR" altLang="en-US" sz="2000" dirty="0"/>
              <a:t>직진주행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RF </a:t>
            </a:r>
            <a:r>
              <a:rPr lang="ko-KR" altLang="en-US" sz="2000" dirty="0"/>
              <a:t>송수신기의 </a:t>
            </a:r>
            <a:r>
              <a:rPr lang="en-US" altLang="ko-KR" sz="2000" dirty="0"/>
              <a:t>throttle</a:t>
            </a:r>
            <a:r>
              <a:rPr lang="ko-KR" altLang="en-US" sz="2000" dirty="0"/>
              <a:t>을 동작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pwm</a:t>
            </a:r>
            <a:r>
              <a:rPr lang="ko-KR" altLang="en-US" sz="2000" dirty="0"/>
              <a:t> </a:t>
            </a:r>
            <a:r>
              <a:rPr lang="en-US" altLang="ko-KR" sz="2000" dirty="0"/>
              <a:t>1650</a:t>
            </a:r>
            <a:r>
              <a:rPr lang="ko-KR" altLang="en-US" sz="2000" dirty="0"/>
              <a:t>이상</a:t>
            </a:r>
            <a:r>
              <a:rPr lang="en-US" altLang="ko-KR" sz="2000" dirty="0"/>
              <a:t>)</a:t>
            </a:r>
            <a:r>
              <a:rPr lang="ko-KR" altLang="en-US" sz="2000" dirty="0"/>
              <a:t>시켜 전진 고속 주행을 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 0,1,2,4,5,6 </a:t>
            </a:r>
            <a:r>
              <a:rPr lang="ko-KR" altLang="en-US" sz="2000" dirty="0"/>
              <a:t>모두 동작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3267969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주행 시나리오 </a:t>
            </a:r>
            <a:r>
              <a:rPr lang="en-US" altLang="ko-KR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274013" y="966692"/>
            <a:ext cx="990576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	</a:t>
            </a:r>
            <a:r>
              <a:rPr lang="ko-KR" altLang="en-US" sz="2000" dirty="0"/>
              <a:t>급정지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arenR"/>
            </a:pPr>
            <a:r>
              <a:rPr lang="en-US" altLang="ko-KR" sz="2000" dirty="0"/>
              <a:t>RF </a:t>
            </a:r>
            <a:r>
              <a:rPr lang="ko-KR" altLang="en-US" sz="2000" dirty="0"/>
              <a:t>송수신기의 </a:t>
            </a:r>
            <a:r>
              <a:rPr lang="en-US" altLang="ko-KR" sz="2000" dirty="0"/>
              <a:t>throttle</a:t>
            </a:r>
            <a:r>
              <a:rPr lang="ko-KR" altLang="en-US" sz="2000" dirty="0"/>
              <a:t>을 동작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pwm</a:t>
            </a:r>
            <a:r>
              <a:rPr lang="ko-KR" altLang="en-US" sz="2000" dirty="0"/>
              <a:t> </a:t>
            </a:r>
            <a:r>
              <a:rPr lang="en-US" altLang="ko-KR" sz="2000" dirty="0"/>
              <a:t>1650</a:t>
            </a:r>
            <a:r>
              <a:rPr lang="ko-KR" altLang="en-US" sz="2000" dirty="0"/>
              <a:t>이상</a:t>
            </a:r>
            <a:r>
              <a:rPr lang="en-US" altLang="ko-KR" sz="2000" dirty="0"/>
              <a:t>)</a:t>
            </a:r>
            <a:r>
              <a:rPr lang="ko-KR" altLang="en-US" sz="2000" dirty="0"/>
              <a:t>시켜 전진 고속 주행을 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 0,1,2,4,5,6 </a:t>
            </a:r>
            <a:r>
              <a:rPr lang="ko-KR" altLang="en-US" sz="2000" dirty="0"/>
              <a:t>모두 동작</a:t>
            </a:r>
            <a:endParaRPr lang="en-US" altLang="ko-KR" sz="2000" dirty="0"/>
          </a:p>
          <a:p>
            <a:endParaRPr lang="en-US" altLang="ko-KR" sz="2000" dirty="0"/>
          </a:p>
          <a:p>
            <a:pPr marL="457200" indent="-457200">
              <a:buAutoNum type="arabicParenR" startAt="2"/>
            </a:pPr>
            <a:r>
              <a:rPr lang="ko-KR" altLang="en-US" sz="2000" dirty="0"/>
              <a:t>주행 중에 전방에 장애물이 출현하여 </a:t>
            </a:r>
            <a:r>
              <a:rPr lang="en-US" altLang="ko-KR" sz="2000" dirty="0"/>
              <a:t>Garmin Lidar </a:t>
            </a:r>
            <a:r>
              <a:rPr lang="ko-KR" altLang="en-US" sz="2000" dirty="0"/>
              <a:t>측정 범위</a:t>
            </a:r>
            <a:r>
              <a:rPr lang="en-US" altLang="ko-KR" sz="2000" dirty="0"/>
              <a:t>(2M)</a:t>
            </a:r>
            <a:r>
              <a:rPr lang="ko-KR" altLang="en-US" sz="2000" dirty="0"/>
              <a:t> 이내로 좁혀지면 </a:t>
            </a:r>
            <a:r>
              <a:rPr lang="en-US" altLang="ko-KR" sz="2000" dirty="0"/>
              <a:t> </a:t>
            </a:r>
            <a:r>
              <a:rPr lang="ko-KR" altLang="en-US" sz="2000" dirty="0"/>
              <a:t>급 정지를 함</a:t>
            </a:r>
            <a:r>
              <a:rPr lang="en-US" altLang="ko-KR" sz="2000" dirty="0"/>
              <a:t>. (</a:t>
            </a:r>
            <a:r>
              <a:rPr lang="ko-KR" altLang="en-US" sz="2000" dirty="0" err="1"/>
              <a:t>후미등</a:t>
            </a:r>
            <a:r>
              <a:rPr lang="ko-KR" altLang="en-US" sz="2000" dirty="0"/>
              <a:t> </a:t>
            </a:r>
            <a:r>
              <a:rPr lang="en-US" altLang="ko-KR" sz="2000" dirty="0"/>
              <a:t>ON, </a:t>
            </a:r>
            <a:r>
              <a:rPr lang="ko-KR" altLang="en-US" sz="2000" dirty="0"/>
              <a:t>비상등 동작 </a:t>
            </a:r>
            <a:r>
              <a:rPr lang="en-US" altLang="ko-KR" sz="2000" dirty="0"/>
              <a:t>ON)</a:t>
            </a:r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 1(</a:t>
            </a:r>
            <a:r>
              <a:rPr lang="en-US" altLang="ko-KR" sz="2000" dirty="0" err="1"/>
              <a:t>bldc</a:t>
            </a:r>
            <a:r>
              <a:rPr lang="en-US" altLang="ko-KR" sz="2000" dirty="0"/>
              <a:t> motor), 2(servo motor) </a:t>
            </a:r>
            <a:r>
              <a:rPr lang="ko-KR" altLang="en-US" sz="2000" dirty="0"/>
              <a:t>중지</a:t>
            </a:r>
            <a:r>
              <a:rPr lang="en-US" altLang="ko-KR" sz="2000" dirty="0"/>
              <a:t>. </a:t>
            </a:r>
            <a:r>
              <a:rPr lang="ko-KR" altLang="en-US" sz="2000" dirty="0"/>
              <a:t>고정 값 적용으로 </a:t>
            </a:r>
            <a:r>
              <a:rPr lang="en-US" altLang="ko-KR" sz="2000" dirty="0"/>
              <a:t>	throttle(1500), rudder(1250) </a:t>
            </a:r>
            <a:r>
              <a:rPr lang="ko-KR" altLang="en-US" sz="2000" dirty="0"/>
              <a:t>정지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457200" indent="-457200">
              <a:buAutoNum type="arabicParenR" startAt="3"/>
            </a:pPr>
            <a:r>
              <a:rPr lang="en-US" altLang="ko-KR" sz="2000" dirty="0"/>
              <a:t>RF </a:t>
            </a:r>
            <a:r>
              <a:rPr lang="ko-KR" altLang="en-US" sz="2000" dirty="0"/>
              <a:t>송수신기의 </a:t>
            </a:r>
            <a:r>
              <a:rPr lang="en-US" altLang="ko-KR" sz="2000" dirty="0"/>
              <a:t>toggle switch(ch7)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High </a:t>
            </a:r>
            <a:r>
              <a:rPr lang="ko-KR" altLang="en-US" sz="2000" dirty="0"/>
              <a:t>신호로 변경한다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Task1,2,5 </a:t>
            </a:r>
            <a:r>
              <a:rPr lang="ko-KR" altLang="en-US" sz="2000" dirty="0"/>
              <a:t>중지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flag_accelerate</a:t>
            </a:r>
            <a:r>
              <a:rPr lang="en-US" altLang="ko-KR" sz="2000" dirty="0"/>
              <a:t> </a:t>
            </a:r>
            <a:r>
              <a:rPr lang="ko-KR" altLang="en-US" sz="2000" dirty="0"/>
              <a:t>변수에 의해 </a:t>
            </a:r>
            <a:r>
              <a:rPr lang="en-US" altLang="ko-KR" sz="2000" dirty="0"/>
              <a:t>Task0(</a:t>
            </a:r>
            <a:r>
              <a:rPr lang="en-US" altLang="ko-KR" sz="2000" dirty="0" err="1"/>
              <a:t>dsp-mcu</a:t>
            </a:r>
            <a:r>
              <a:rPr lang="en-US" altLang="ko-KR" sz="2000" dirty="0"/>
              <a:t> can</a:t>
            </a:r>
            <a:r>
              <a:rPr lang="ko-KR" altLang="en-US" sz="2000" dirty="0"/>
              <a:t>통신</a:t>
            </a:r>
            <a:r>
              <a:rPr lang="en-US" altLang="ko-KR" sz="2000" dirty="0"/>
              <a:t>)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dsp</a:t>
            </a:r>
            <a:r>
              <a:rPr lang="ko-KR" altLang="en-US" sz="2000" dirty="0"/>
              <a:t>로 부터 데이터 값</a:t>
            </a:r>
            <a:r>
              <a:rPr lang="en-US" altLang="ko-KR" sz="2000" dirty="0"/>
              <a:t>(throttle, rudder)</a:t>
            </a:r>
            <a:r>
              <a:rPr lang="ko-KR" altLang="en-US" sz="2000" dirty="0"/>
              <a:t>을 받아 적용하여 좌측 또는 우측으로 이동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2000" dirty="0"/>
              <a:t>현재 </a:t>
            </a:r>
            <a:r>
              <a:rPr lang="en-US" altLang="ko-KR" sz="2000" dirty="0"/>
              <a:t>TASK </a:t>
            </a:r>
            <a:r>
              <a:rPr lang="ko-KR" altLang="en-US" sz="2000" dirty="0"/>
              <a:t>상태 </a:t>
            </a:r>
            <a:r>
              <a:rPr lang="en-US" altLang="ko-KR" sz="2000" dirty="0"/>
              <a:t>: </a:t>
            </a:r>
            <a:r>
              <a:rPr lang="ko-KR" altLang="en-US" sz="2000" dirty="0"/>
              <a:t>장애물 판단 거리를 벗어나면  </a:t>
            </a:r>
            <a:r>
              <a:rPr lang="en-US" altLang="ko-KR" sz="2000" dirty="0"/>
              <a:t>Task1,2,5 </a:t>
            </a:r>
            <a:r>
              <a:rPr lang="ko-KR" altLang="en-US" sz="2000" dirty="0"/>
              <a:t>해제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4)	RF </a:t>
            </a:r>
            <a:r>
              <a:rPr lang="ko-KR" altLang="en-US" sz="2000" dirty="0"/>
              <a:t>송수신기 </a:t>
            </a:r>
            <a:r>
              <a:rPr lang="en-US" altLang="ko-KR" sz="2000" dirty="0"/>
              <a:t>toggle switch Low </a:t>
            </a:r>
            <a:r>
              <a:rPr lang="ko-KR" altLang="en-US" sz="2000" dirty="0"/>
              <a:t>로 변경 </a:t>
            </a:r>
            <a:r>
              <a:rPr lang="en-US" altLang="ko-KR" sz="2000" dirty="0"/>
              <a:t>(</a:t>
            </a:r>
            <a:r>
              <a:rPr lang="ko-KR" altLang="en-US" sz="2000" dirty="0"/>
              <a:t>비상등 동작 </a:t>
            </a:r>
            <a:r>
              <a:rPr lang="en-US" altLang="ko-KR" sz="2000" dirty="0"/>
              <a:t>OFF.  </a:t>
            </a:r>
            <a:r>
              <a:rPr lang="ko-KR" altLang="en-US" sz="2000" dirty="0"/>
              <a:t>우회 방향에 따라 좌</a:t>
            </a:r>
            <a:r>
              <a:rPr lang="en-US" altLang="ko-KR" sz="2000" dirty="0"/>
              <a:t>, </a:t>
            </a:r>
            <a:r>
              <a:rPr lang="ko-KR" altLang="en-US" sz="2000" dirty="0"/>
              <a:t>우 방향 지시 등 </a:t>
            </a:r>
            <a:r>
              <a:rPr lang="en-US" altLang="ko-KR" sz="2000" dirty="0"/>
              <a:t>ON)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005102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274013" y="966692"/>
            <a:ext cx="9905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Task6(led </a:t>
            </a:r>
            <a:r>
              <a:rPr lang="ko-KR" altLang="en-US" sz="2000" dirty="0"/>
              <a:t>제어</a:t>
            </a:r>
            <a:r>
              <a:rPr lang="en-US" altLang="ko-KR" sz="2000" dirty="0"/>
              <a:t>)</a:t>
            </a:r>
            <a:r>
              <a:rPr lang="ko-KR" altLang="en-US" sz="2000" dirty="0"/>
              <a:t>를 하나 더 늘려 동작 하였으나 전체 </a:t>
            </a:r>
            <a:r>
              <a:rPr lang="en-US" altLang="ko-KR" sz="2000" dirty="0"/>
              <a:t>task</a:t>
            </a:r>
            <a:r>
              <a:rPr lang="ko-KR" altLang="en-US" sz="2000" dirty="0"/>
              <a:t>가 동작 하지 않는 문제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36D8F57-5101-4060-8AF1-B78806B1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16" y="1691574"/>
            <a:ext cx="4341596" cy="30311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F554173-1653-40B5-B130-568B5DEE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11" y="1691574"/>
            <a:ext cx="4089679" cy="3031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AC9EB3D-965A-46A7-A35D-228A2E1D9274}"/>
              </a:ext>
            </a:extLst>
          </p:cNvPr>
          <p:cNvSpPr txBox="1"/>
          <p:nvPr/>
        </p:nvSpPr>
        <p:spPr>
          <a:xfrm>
            <a:off x="1274013" y="4966371"/>
            <a:ext cx="9905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/>
              <a:t>Task</a:t>
            </a:r>
            <a:r>
              <a:rPr lang="ko-KR" altLang="en-US" sz="2000" dirty="0"/>
              <a:t> 안에 </a:t>
            </a:r>
            <a:r>
              <a:rPr lang="en-US" altLang="ko-KR" sz="2000" dirty="0"/>
              <a:t>for(;;);</a:t>
            </a:r>
            <a:r>
              <a:rPr lang="ko-KR" altLang="en-US" sz="2000" dirty="0"/>
              <a:t>문에 머물러 있으며 인터럽트 벡터 </a:t>
            </a:r>
            <a:r>
              <a:rPr lang="ko-KR" altLang="en-US" sz="2000" dirty="0" err="1"/>
              <a:t>어셈</a:t>
            </a:r>
            <a:r>
              <a:rPr lang="ko-KR" altLang="en-US" sz="2000" dirty="0"/>
              <a:t> 쪽 </a:t>
            </a:r>
            <a:r>
              <a:rPr lang="en-US" altLang="ko-KR" sz="2000" dirty="0" err="1"/>
              <a:t>dataEntry</a:t>
            </a:r>
            <a:r>
              <a:rPr lang="ko-KR" altLang="en-US" sz="2000" dirty="0"/>
              <a:t>를 가리키고 있음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7003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274013" y="966692"/>
            <a:ext cx="9905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	Led</a:t>
            </a:r>
            <a:r>
              <a:rPr lang="ko-KR" altLang="en-US" sz="2000" dirty="0"/>
              <a:t> 제어 관련 </a:t>
            </a:r>
            <a:r>
              <a:rPr lang="en-US" altLang="ko-KR" sz="2000" dirty="0"/>
              <a:t>task</a:t>
            </a:r>
            <a:r>
              <a:rPr lang="ko-KR" altLang="en-US" sz="2000" dirty="0"/>
              <a:t>를 만들어 동작 시켰으나 제대로 동작 하지 않음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98D63D3-1F99-456F-9865-35FC370D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12" y="1520752"/>
            <a:ext cx="8231729" cy="33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838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해결방안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274013" y="966692"/>
            <a:ext cx="9905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Task</a:t>
            </a:r>
            <a:r>
              <a:rPr lang="ko-KR" altLang="en-US" sz="2000" dirty="0"/>
              <a:t>를 늘리다 보니 기존 </a:t>
            </a:r>
            <a:r>
              <a:rPr lang="en-US" altLang="ko-KR" sz="2000" dirty="0"/>
              <a:t>stack </a:t>
            </a:r>
            <a:r>
              <a:rPr lang="ko-KR" altLang="en-US" sz="2000" dirty="0"/>
              <a:t>사이즈 보다 더 큰 공간을 필요로 하는 것으로 보여 생성한 </a:t>
            </a:r>
            <a:r>
              <a:rPr lang="en-US" altLang="ko-KR" sz="2000" dirty="0"/>
              <a:t>task</a:t>
            </a:r>
            <a:r>
              <a:rPr lang="ko-KR" altLang="en-US" sz="2000" dirty="0"/>
              <a:t>들 중 </a:t>
            </a:r>
            <a:r>
              <a:rPr lang="en-US" altLang="ko-KR" sz="2000" dirty="0"/>
              <a:t>task 1,2,5,6  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configMINIMAL_STACK_SIZE</a:t>
            </a:r>
            <a:r>
              <a:rPr lang="en-US" altLang="ko-KR" sz="2000" dirty="0"/>
              <a:t>*2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configMINIMAL_STACK_SIZE</a:t>
            </a:r>
            <a:r>
              <a:rPr lang="ko-KR" altLang="en-US" sz="2000" dirty="0">
                <a:sym typeface="Wingdings" panose="05000000000000000000" pitchFamily="2" charset="2"/>
              </a:rPr>
              <a:t>로 변경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-	</a:t>
            </a:r>
            <a:r>
              <a:rPr lang="ko-KR" altLang="en-US" sz="2000" dirty="0"/>
              <a:t>정상 동작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37404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해결방안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274013" y="966692"/>
            <a:ext cx="9905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	</a:t>
            </a:r>
            <a:r>
              <a:rPr lang="ko-KR" altLang="en-US" sz="2000" dirty="0"/>
              <a:t>중복되는 상황을 구분하기 위해 </a:t>
            </a:r>
            <a:r>
              <a:rPr lang="en-US" altLang="ko-KR" sz="2000" dirty="0"/>
              <a:t>task5(toggle)</a:t>
            </a:r>
            <a:r>
              <a:rPr lang="ko-KR" altLang="en-US" sz="2000" dirty="0"/>
              <a:t>에 </a:t>
            </a:r>
            <a:r>
              <a:rPr lang="en-US" altLang="ko-KR" sz="2000" dirty="0" err="1"/>
              <a:t>flag_accelerate</a:t>
            </a:r>
            <a:r>
              <a:rPr lang="en-US" altLang="ko-KR" sz="2000" dirty="0"/>
              <a:t> </a:t>
            </a:r>
            <a:r>
              <a:rPr lang="ko-KR" altLang="en-US" sz="2000" dirty="0"/>
              <a:t>변수를 추가하여 </a:t>
            </a:r>
            <a:r>
              <a:rPr lang="en-US" altLang="ko-KR" sz="2000" dirty="0"/>
              <a:t>	</a:t>
            </a:r>
            <a:r>
              <a:rPr lang="ko-KR" altLang="en-US" sz="2000" dirty="0"/>
              <a:t>상황을 분리 하여 적용 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2CD4A91-B2E8-4FBD-98C3-B70846F56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77" y="1742265"/>
            <a:ext cx="4038969" cy="43643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77A3E6-A407-4532-BCC9-67E5C6AD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3" y="1742265"/>
            <a:ext cx="4038969" cy="43643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963823D-59DD-4C2F-A7F8-D5F07732165B}"/>
              </a:ext>
            </a:extLst>
          </p:cNvPr>
          <p:cNvSpPr/>
          <p:nvPr/>
        </p:nvSpPr>
        <p:spPr>
          <a:xfrm>
            <a:off x="2533782" y="4074003"/>
            <a:ext cx="1295093" cy="18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8370A1D1-110B-458F-8C76-98556E787475}"/>
              </a:ext>
            </a:extLst>
          </p:cNvPr>
          <p:cNvSpPr/>
          <p:nvPr/>
        </p:nvSpPr>
        <p:spPr>
          <a:xfrm>
            <a:off x="2533782" y="4998535"/>
            <a:ext cx="1295093" cy="183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AFEE8A6-E2E4-4CF0-8859-888E632EC25C}"/>
              </a:ext>
            </a:extLst>
          </p:cNvPr>
          <p:cNvSpPr/>
          <p:nvPr/>
        </p:nvSpPr>
        <p:spPr>
          <a:xfrm>
            <a:off x="8030539" y="2868120"/>
            <a:ext cx="1211115" cy="18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56E213F-7CF0-42D7-ADAC-429F0C35731D}"/>
              </a:ext>
            </a:extLst>
          </p:cNvPr>
          <p:cNvSpPr/>
          <p:nvPr/>
        </p:nvSpPr>
        <p:spPr>
          <a:xfrm>
            <a:off x="8048294" y="4618500"/>
            <a:ext cx="1211115" cy="18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37201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1">
            <a:extLst>
              <a:ext uri="{FF2B5EF4-FFF2-40B4-BE49-F238E27FC236}">
                <a16:creationId xmlns="" xmlns:a16="http://schemas.microsoft.com/office/drawing/2014/main" id="{CD8752B0-DFEB-4104-8FF9-CF4307AB4BA4}"/>
              </a:ext>
            </a:extLst>
          </p:cNvPr>
          <p:cNvSpPr txBox="1"/>
          <p:nvPr/>
        </p:nvSpPr>
        <p:spPr>
          <a:xfrm>
            <a:off x="1012055" y="0"/>
            <a:ext cx="9905760" cy="8127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NEXT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PROCESS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A545C03-B966-4E19-8A52-D949E9CFF3DC}"/>
              </a:ext>
            </a:extLst>
          </p:cNvPr>
          <p:cNvSpPr txBox="1"/>
          <p:nvPr/>
        </p:nvSpPr>
        <p:spPr>
          <a:xfrm>
            <a:off x="1311796" y="1321799"/>
            <a:ext cx="9905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/>
              <a:t>EQEP </a:t>
            </a:r>
            <a:r>
              <a:rPr lang="ko-KR" altLang="en-US" sz="2000" dirty="0"/>
              <a:t>기능을 활용한 </a:t>
            </a:r>
            <a:r>
              <a:rPr lang="en-US" altLang="ko-KR" sz="2000" dirty="0"/>
              <a:t>TASK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추가 하여 </a:t>
            </a:r>
            <a:r>
              <a:rPr lang="en-US" altLang="ko-KR" sz="2000" dirty="0"/>
              <a:t>F458</a:t>
            </a:r>
            <a:r>
              <a:rPr lang="ko-KR" altLang="en-US" sz="2000" dirty="0"/>
              <a:t>의 속도를 표시하기 위한 데이터를 </a:t>
            </a:r>
            <a:r>
              <a:rPr lang="en-US" altLang="ko-KR" sz="2000" dirty="0"/>
              <a:t>DSP</a:t>
            </a:r>
            <a:r>
              <a:rPr lang="ko-KR" altLang="en-US" sz="2000" dirty="0"/>
              <a:t>로 </a:t>
            </a:r>
            <a:r>
              <a:rPr lang="en-US" altLang="ko-KR" sz="2000" dirty="0"/>
              <a:t>CAN</a:t>
            </a:r>
            <a:r>
              <a:rPr lang="ko-KR" altLang="en-US" sz="2000" dirty="0"/>
              <a:t>통신 구현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차량에 모든 디바이스 장치를 장착하여 실제 통합 테스트 진행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발생하는 버그 수정</a:t>
            </a:r>
            <a:r>
              <a:rPr lang="en-US" altLang="ko-KR" sz="200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130688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pPr marL="609585" indent="-609585"/>
            <a:r>
              <a:rPr lang="en-US" altLang="ko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DSP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부팅시 자동실행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576000" y="1014040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방법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576000" y="1805700"/>
            <a:ext cx="10917500" cy="4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0.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동작모드 확인 후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runlevel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로 확인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1:init.d(system V) or 2:systemctl(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systemd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1.init.d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이용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1-1.Shell Script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작성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1-2./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etc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init.d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 옮기기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1-3./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etc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rc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#.d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 바로가기 만들기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(update-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rc.d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명령어로 가능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 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Systemctl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이용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2-1./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etc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systemd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/system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service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파일 만들기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2-2.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필요하다면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service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</a:t>
            </a:r>
            <a:r>
              <a:rPr lang="en-US" altLang="ko" sz="2700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scirpt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파일등을 통해서 프로그램을 실행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76405008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pPr marL="609585" indent="-609585"/>
            <a:r>
              <a:rPr lang="en-US" altLang="ko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DSP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부팅시 자동실행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576000" y="1136968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Shell script lsb header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예시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900" y="2072635"/>
            <a:ext cx="8559800" cy="328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6281" y="64464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7538" y="2014355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4) LIDAR</a:t>
            </a:r>
            <a:r>
              <a:rPr lang="ko-KR" altLang="en-US" dirty="0"/>
              <a:t>를 이용한 거리 측정</a:t>
            </a:r>
          </a:p>
          <a:p>
            <a:r>
              <a:rPr lang="en-US" altLang="ko-KR" dirty="0"/>
              <a:t> LIDAR </a:t>
            </a:r>
            <a:r>
              <a:rPr lang="ko-KR" altLang="en-US" dirty="0"/>
              <a:t>의 </a:t>
            </a:r>
            <a:r>
              <a:rPr lang="en-US" altLang="ko-KR" dirty="0"/>
              <a:t>Interface Protocol and Application Notes </a:t>
            </a:r>
            <a:r>
              <a:rPr lang="ko-KR" altLang="en-US" dirty="0"/>
              <a:t>문서 번역 작업 진행 중  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pPr marL="609585" indent="-609585"/>
            <a:r>
              <a:rPr lang="en-US" altLang="ko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DSP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부팅시 자동실행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4" name="Google Shape;294;p33"/>
          <p:cNvSpPr txBox="1"/>
          <p:nvPr/>
        </p:nvSpPr>
        <p:spPr>
          <a:xfrm>
            <a:off x="576000" y="1136968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init.d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코드 기본형식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634" y="1867702"/>
            <a:ext cx="4410029" cy="452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86989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pPr marL="609585" indent="-609585"/>
            <a:r>
              <a:rPr lang="en-US" altLang="ko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DSP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부팅시 자동실행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576000" y="1210101"/>
            <a:ext cx="9615200" cy="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현재 상황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630866" y="2039493"/>
            <a:ext cx="10138733" cy="3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pPr marL="609585" indent="-474121">
              <a:buClr>
                <a:srgbClr val="FFFFFF"/>
              </a:buClr>
              <a:buSzPts val="2000"/>
              <a:buFont typeface="Twentieth Century"/>
              <a:buChar char="-"/>
            </a:pP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아무 일 도 안하고 무한 루프를 도는 프로그램은 성공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438339"/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Char char="-"/>
            </a:pP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영상처리부분이 들어간 프로그램은 무슨 문제인지 그냥 안되거나 부팅할때 문제생겨서 제대로 부팅이 안돼서 실패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Char char="-"/>
            </a:pP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원인은 해당 프로그램이 요구하는 어떤 서비스들로 인해 </a:t>
            </a:r>
            <a:endParaRPr lang="en-US" altLang="ko" sz="2700" dirty="0" smtClean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35464">
              <a:buClr>
                <a:srgbClr val="FFFFFF"/>
              </a:buClr>
              <a:buSzPts val="2000"/>
            </a:pP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</a:t>
            </a:r>
            <a:r>
              <a:rPr lang="en-US" altLang="ko" sz="2700" dirty="0" smtClean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ko" altLang="en-US" sz="2700" dirty="0" smtClean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교착상태가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벌어져 실패한것으로 추정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18703028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/>
              <a:t>3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DSP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DSP </a:t>
            </a:r>
            <a:r>
              <a:rPr lang="ko-KR" altLang="en-US" sz="2000" dirty="0" smtClean="0"/>
              <a:t>통합 코드 작성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① thread 4</a:t>
            </a:r>
            <a:r>
              <a:rPr lang="ko-KR" altLang="en-US" sz="2000" dirty="0" smtClean="0">
                <a:latin typeface="맑은 고딕"/>
                <a:ea typeface="맑은 고딕"/>
              </a:rPr>
              <a:t>개 생성</a:t>
            </a:r>
            <a:endParaRPr lang="en-US" altLang="ko-KR" sz="2000" dirty="0" smtClean="0"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198259"/>
            <a:ext cx="4012452" cy="44216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61000" y="219825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영상처리 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61000" y="341745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오디</a:t>
            </a:r>
            <a:r>
              <a:rPr lang="ko-KR" altLang="en-US" dirty="0"/>
              <a:t>오</a:t>
            </a:r>
            <a:r>
              <a:rPr lang="ko-KR" altLang="en-US" dirty="0" smtClean="0"/>
              <a:t> 재생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61000" y="457315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CAN TX (DSP -&gt; MCU)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60252" y="541135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CAN RX (DSP &lt;- MCU)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63527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/>
              <a:t>3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DSP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DSP </a:t>
            </a:r>
            <a:r>
              <a:rPr lang="ko-KR" altLang="en-US" sz="2000" dirty="0" smtClean="0"/>
              <a:t>통합 코드 작성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② MCU ↔ DSP : </a:t>
            </a:r>
            <a:r>
              <a:rPr lang="en-US" altLang="ko-KR" sz="2000" dirty="0" err="1" smtClean="0">
                <a:latin typeface="맑은 고딕"/>
                <a:ea typeface="맑은 고딕"/>
              </a:rPr>
              <a:t>can_serial_test</a:t>
            </a:r>
            <a:r>
              <a:rPr lang="en-US" altLang="ko-KR" sz="2000" dirty="0" smtClean="0">
                <a:latin typeface="맑은 고딕"/>
                <a:ea typeface="맑은 고딕"/>
              </a:rPr>
              <a:t>() </a:t>
            </a:r>
            <a:r>
              <a:rPr lang="ko-KR" altLang="en-US" sz="2000" dirty="0" smtClean="0">
                <a:latin typeface="맑은 고딕"/>
                <a:ea typeface="맑은 고딕"/>
              </a:rPr>
              <a:t>예제 실행</a:t>
            </a:r>
            <a:endParaRPr lang="en-US" altLang="ko-KR" sz="2000" dirty="0" smtClean="0">
              <a:latin typeface="맑은 고딕"/>
              <a:ea typeface="맑은 고딕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385557" y="2629241"/>
            <a:ext cx="7791692" cy="1479613"/>
            <a:chOff x="1675924" y="2221735"/>
            <a:chExt cx="8971867" cy="1703724"/>
          </a:xfrm>
        </p:grpSpPr>
        <p:sp>
          <p:nvSpPr>
            <p:cNvPr id="3" name="직사각형 2"/>
            <p:cNvSpPr/>
            <p:nvPr/>
          </p:nvSpPr>
          <p:spPr>
            <a:xfrm>
              <a:off x="8514192" y="2221735"/>
              <a:ext cx="2133599" cy="1676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</a:rPr>
                <a:t>MCU</a:t>
              </a: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sz="2000" dirty="0" err="1" smtClean="0">
                  <a:solidFill>
                    <a:schemeClr val="bg1"/>
                  </a:solidFill>
                </a:rPr>
                <a:t>launchpad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)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7353300" y="2604658"/>
              <a:ext cx="1320800" cy="965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 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Tranceiver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5003800" y="2933700"/>
              <a:ext cx="23495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H="1">
              <a:off x="5003800" y="3289300"/>
              <a:ext cx="23495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1675924" y="2249059"/>
              <a:ext cx="2133601" cy="1676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</a:rPr>
                <a:t>DSP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83000" y="2604658"/>
              <a:ext cx="1320800" cy="9652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USB2CAN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85557" y="4495800"/>
            <a:ext cx="841884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맑은 고딕"/>
                <a:ea typeface="맑은 고딕"/>
              </a:rPr>
              <a:t>•</a:t>
            </a:r>
            <a:r>
              <a:rPr lang="en-US" altLang="ko-KR" dirty="0" smtClean="0"/>
              <a:t> Launch Pad </a:t>
            </a:r>
            <a:r>
              <a:rPr lang="en-US" altLang="ko-KR" dirty="0" err="1" smtClean="0"/>
              <a:t>Tranceiver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이슈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- DSP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TX</a:t>
            </a:r>
            <a:r>
              <a:rPr lang="ko-KR" altLang="en-US" dirty="0" smtClean="0"/>
              <a:t>를 하면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에서 수신했다는 신호를 주어야 하는데</a:t>
            </a:r>
            <a:r>
              <a:rPr lang="en-US" altLang="ko-KR" dirty="0" smtClean="0"/>
              <a:t>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그 신호를 주지 못해서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에서 계속 같은 값만 수신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latin typeface="맑은 고딕"/>
                <a:ea typeface="맑은 고딕"/>
              </a:rPr>
              <a:t>→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RX</a:t>
            </a:r>
            <a:r>
              <a:rPr lang="ko-KR" altLang="en-US" dirty="0" smtClean="0"/>
              <a:t>는 되는데 </a:t>
            </a:r>
            <a:r>
              <a:rPr lang="en-US" altLang="ko-KR" dirty="0" smtClean="0"/>
              <a:t>TX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안된다고</a:t>
            </a:r>
            <a:r>
              <a:rPr lang="ko-KR" altLang="en-US" dirty="0" smtClean="0"/>
              <a:t> 추측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- </a:t>
            </a:r>
            <a:r>
              <a:rPr lang="en-US" altLang="ko-KR" dirty="0" err="1" smtClean="0"/>
              <a:t>Tranceiver</a:t>
            </a:r>
            <a:r>
              <a:rPr lang="en-US" altLang="ko-KR" dirty="0" smtClean="0"/>
              <a:t>, MCU 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임피던스가</a:t>
            </a:r>
            <a:r>
              <a:rPr lang="ko-KR" altLang="en-US" dirty="0" smtClean="0"/>
              <a:t> 매칭되지 않는 이유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56306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/>
              <a:t>3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DSP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DSP </a:t>
            </a:r>
            <a:r>
              <a:rPr lang="ko-KR" altLang="en-US" sz="2000" dirty="0" smtClean="0"/>
              <a:t>통합 코드 작성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② MCU ↔ DSP : </a:t>
            </a:r>
            <a:r>
              <a:rPr lang="en-US" altLang="ko-KR" sz="2000" dirty="0" err="1" smtClean="0">
                <a:latin typeface="맑은 고딕"/>
                <a:ea typeface="맑은 고딕"/>
              </a:rPr>
              <a:t>can_serial_test</a:t>
            </a:r>
            <a:r>
              <a:rPr lang="en-US" altLang="ko-KR" sz="2000" dirty="0" smtClean="0">
                <a:latin typeface="맑은 고딕"/>
                <a:ea typeface="맑은 고딕"/>
              </a:rPr>
              <a:t>() </a:t>
            </a:r>
            <a:r>
              <a:rPr lang="ko-KR" altLang="en-US" sz="2000" dirty="0" smtClean="0">
                <a:latin typeface="맑은 고딕"/>
                <a:ea typeface="맑은 고딕"/>
              </a:rPr>
              <a:t>예제 실행</a:t>
            </a:r>
            <a:endParaRPr lang="en-US" altLang="ko-KR" sz="2000" dirty="0" smtClean="0">
              <a:latin typeface="맑은 고딕"/>
              <a:ea typeface="맑은 고딕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15974" y="2198259"/>
            <a:ext cx="3578225" cy="4415395"/>
            <a:chOff x="1285874" y="2198259"/>
            <a:chExt cx="3578225" cy="441539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4" y="2198259"/>
              <a:ext cx="3578225" cy="4415395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>
              <a:off x="1485900" y="2921000"/>
              <a:ext cx="1981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485900" y="3060700"/>
              <a:ext cx="1981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485900" y="3213100"/>
              <a:ext cx="1981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2374900" y="4469456"/>
              <a:ext cx="3556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374900" y="5193356"/>
              <a:ext cx="241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2374900" y="5904556"/>
              <a:ext cx="241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11" y="3120081"/>
            <a:ext cx="3076575" cy="257175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10" y="2272356"/>
            <a:ext cx="3609975" cy="34194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29198" y="571989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DSP </a:t>
            </a:r>
            <a:r>
              <a:rPr lang="ko-KR" altLang="en-US" dirty="0" smtClean="0"/>
              <a:t>콘솔 화면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55800" y="6244322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DSP TX </a:t>
            </a:r>
            <a:r>
              <a:rPr lang="ko-KR" altLang="en-US" dirty="0" smtClean="0">
                <a:solidFill>
                  <a:schemeClr val="bg1"/>
                </a:solidFill>
              </a:rPr>
              <a:t>코드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96297" y="5684021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MCU </a:t>
            </a:r>
            <a:r>
              <a:rPr lang="ko-KR" altLang="en-US" dirty="0" smtClean="0"/>
              <a:t>콘솔 화면</a:t>
            </a:r>
            <a:endParaRPr lang="ko-KR" altLang="en-US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5575300" y="3505200"/>
            <a:ext cx="49529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588000" y="4114800"/>
            <a:ext cx="49529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588000" y="4724400"/>
            <a:ext cx="49529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V="1">
            <a:off x="2260600" y="4114800"/>
            <a:ext cx="3314700" cy="9642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2260600" y="3441700"/>
            <a:ext cx="3314700" cy="9642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2260600" y="4724400"/>
            <a:ext cx="3314700" cy="11411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7732710" y="2832100"/>
            <a:ext cx="7754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7732709" y="3441700"/>
            <a:ext cx="7635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7744611" y="4051300"/>
            <a:ext cx="7635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732708" y="4635028"/>
            <a:ext cx="7635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7744611" y="5244156"/>
            <a:ext cx="7635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35476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/>
              <a:t>3</a:t>
            </a:r>
            <a:r>
              <a:rPr lang="ko-KR" altLang="en-US" dirty="0" smtClean="0"/>
              <a:t>주차 진행상황 </a:t>
            </a:r>
            <a:r>
              <a:rPr lang="en-US" altLang="ko-KR" dirty="0" smtClean="0"/>
              <a:t>– DSP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DSP </a:t>
            </a:r>
            <a:r>
              <a:rPr lang="ko-KR" altLang="en-US" sz="2000" dirty="0" smtClean="0"/>
              <a:t>통합 코드 작성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② MCU ↔ DSP : </a:t>
            </a:r>
            <a:r>
              <a:rPr lang="en-US" altLang="ko-KR" sz="2000" dirty="0" err="1" smtClean="0">
                <a:latin typeface="맑은 고딕"/>
                <a:ea typeface="맑은 고딕"/>
              </a:rPr>
              <a:t>can_serial_test</a:t>
            </a:r>
            <a:r>
              <a:rPr lang="en-US" altLang="ko-KR" sz="2000" dirty="0" smtClean="0">
                <a:latin typeface="맑은 고딕"/>
                <a:ea typeface="맑은 고딕"/>
              </a:rPr>
              <a:t>() </a:t>
            </a:r>
            <a:r>
              <a:rPr lang="ko-KR" altLang="en-US" sz="2000" dirty="0" smtClean="0">
                <a:latin typeface="맑은 고딕"/>
                <a:ea typeface="맑은 고딕"/>
              </a:rPr>
              <a:t>예제 실행</a:t>
            </a:r>
            <a:endParaRPr lang="en-US" altLang="ko-KR" sz="2000" dirty="0" smtClean="0">
              <a:latin typeface="맑은 고딕"/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44600" y="2362200"/>
            <a:ext cx="7886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• </a:t>
            </a:r>
            <a:r>
              <a:rPr lang="ko-KR" altLang="en-US" dirty="0" smtClean="0"/>
              <a:t>해결 방안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- </a:t>
            </a:r>
            <a:r>
              <a:rPr lang="ko-KR" altLang="en-US" dirty="0" smtClean="0"/>
              <a:t>프로젝트에서 사용하는 </a:t>
            </a:r>
            <a:r>
              <a:rPr lang="en-US" altLang="ko-KR" dirty="0" smtClean="0"/>
              <a:t>HDK</a:t>
            </a:r>
            <a:r>
              <a:rPr lang="ko-KR" altLang="en-US" dirty="0" smtClean="0"/>
              <a:t>에서 실행 해보기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ko-KR" dirty="0" smtClean="0"/>
              <a:t>•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DSP</a:t>
            </a:r>
            <a:r>
              <a:rPr lang="ko-KR" altLang="en-US" dirty="0" smtClean="0"/>
              <a:t>에서 송신하는 값이 바뀔 때 </a:t>
            </a:r>
            <a:r>
              <a:rPr lang="en-US" altLang="ko-KR" dirty="0" smtClean="0"/>
              <a:t>MCU</a:t>
            </a:r>
            <a:r>
              <a:rPr lang="ko-KR" altLang="en-US" dirty="0" smtClean="0"/>
              <a:t>에서 수신하는 값이 바뀌어야 함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DSP</a:t>
            </a:r>
            <a:r>
              <a:rPr lang="ko-KR" altLang="en-US" dirty="0" smtClean="0"/>
              <a:t>에서 수신하는 함수 작성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76704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C314AE-EFC2-412B-AF1D-28AD0BF7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0054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</p:spTree>
    <p:extLst>
      <p:ext uri="{BB962C8B-B14F-4D97-AF65-F5344CB8AC3E}">
        <p14:creationId xmlns:p14="http://schemas.microsoft.com/office/powerpoint/2010/main" val="368856180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3CFCE4-6AFE-4B54-B33B-877D68BE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0C1D6CC-2132-4A25-98E2-592144EC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			- PROCESSING STEP -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accent2"/>
                </a:solidFill>
                <a:latin typeface="+mn-ea"/>
              </a:rPr>
              <a:t>입력 이미지 </a:t>
            </a:r>
            <a:r>
              <a:rPr lang="en-US" altLang="ko-KR" dirty="0">
                <a:latin typeface="+mn-ea"/>
              </a:rPr>
              <a:t>→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	 </a:t>
            </a:r>
            <a:r>
              <a:rPr lang="ko-KR" altLang="en-US" dirty="0">
                <a:solidFill>
                  <a:schemeClr val="accent2"/>
                </a:solidFill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		</a:t>
            </a:r>
            <a:r>
              <a:rPr lang="ko-KR" altLang="en-US" dirty="0">
                <a:solidFill>
                  <a:schemeClr val="accent2"/>
                </a:solidFill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							</a:t>
            </a:r>
            <a:r>
              <a:rPr lang="ko-KR" altLang="en-US" dirty="0">
                <a:solidFill>
                  <a:schemeClr val="accent2"/>
                </a:solidFill>
                <a:latin typeface="+mn-ea"/>
              </a:rPr>
              <a:t>화면 출력</a:t>
            </a:r>
          </a:p>
        </p:txBody>
      </p:sp>
    </p:spTree>
    <p:extLst>
      <p:ext uri="{BB962C8B-B14F-4D97-AF65-F5344CB8AC3E}">
        <p14:creationId xmlns:p14="http://schemas.microsoft.com/office/powerpoint/2010/main" val="35363257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680E4D-F93B-445C-AEB8-D6CB894E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465372" cy="147857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 </a:t>
            </a:r>
            <a:r>
              <a:rPr lang="en-US" altLang="ko-KR" dirty="0"/>
              <a:t>[</a:t>
            </a:r>
            <a:r>
              <a:rPr lang="ko-KR" altLang="en-US" dirty="0"/>
              <a:t>새로운 분류기준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1C116BF-C2FA-4FC9-B56C-358C2BD0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Dot Standard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Perspective transform</a:t>
            </a:r>
          </a:p>
          <a:p>
            <a:endParaRPr lang="en-US" altLang="ko-KR" dirty="0"/>
          </a:p>
          <a:p>
            <a:r>
              <a:rPr lang="en-US" altLang="ko-KR" dirty="0"/>
              <a:t>Slope Standard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Regression Standard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xmlns="" id="{08DF2ABF-C66D-4A54-AE76-1E3434307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90384" y="719756"/>
            <a:ext cx="3541713" cy="6296378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F1607F14-2C97-4CD9-8E0D-19B203D66DA8}"/>
              </a:ext>
            </a:extLst>
          </p:cNvPr>
          <p:cNvCxnSpPr>
            <a:cxnSpLocks/>
          </p:cNvCxnSpPr>
          <p:nvPr/>
        </p:nvCxnSpPr>
        <p:spPr>
          <a:xfrm>
            <a:off x="8211124" y="3103418"/>
            <a:ext cx="0" cy="2189015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080F4DF-65D9-46AB-82A5-3FB9DECBD4A5}"/>
              </a:ext>
            </a:extLst>
          </p:cNvPr>
          <p:cNvCxnSpPr>
            <a:cxnSpLocks/>
          </p:cNvCxnSpPr>
          <p:nvPr/>
        </p:nvCxnSpPr>
        <p:spPr>
          <a:xfrm flipH="1">
            <a:off x="7398327" y="4248727"/>
            <a:ext cx="554182" cy="1043706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3A56E967-8E9D-4B1D-8ED1-06669407742D}"/>
              </a:ext>
            </a:extLst>
          </p:cNvPr>
          <p:cNvCxnSpPr/>
          <p:nvPr/>
        </p:nvCxnSpPr>
        <p:spPr>
          <a:xfrm>
            <a:off x="8419307" y="4248727"/>
            <a:ext cx="775854" cy="877455"/>
          </a:xfrm>
          <a:prstGeom prst="line">
            <a:avLst/>
          </a:prstGeom>
          <a:ln w="412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5CE7C12-4F17-463C-A104-CADA5B0581D0}"/>
              </a:ext>
            </a:extLst>
          </p:cNvPr>
          <p:cNvCxnSpPr>
            <a:cxnSpLocks/>
          </p:cNvCxnSpPr>
          <p:nvPr/>
        </p:nvCxnSpPr>
        <p:spPr>
          <a:xfrm>
            <a:off x="8419307" y="4020344"/>
            <a:ext cx="1280348" cy="1145309"/>
          </a:xfrm>
          <a:prstGeom prst="line">
            <a:avLst/>
          </a:prstGeom>
          <a:ln w="444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257399E-C8B9-41AB-B61B-09531BB5BF82}"/>
              </a:ext>
            </a:extLst>
          </p:cNvPr>
          <p:cNvSpPr/>
          <p:nvPr/>
        </p:nvSpPr>
        <p:spPr>
          <a:xfrm>
            <a:off x="8302752" y="4133088"/>
            <a:ext cx="1755648" cy="1145309"/>
          </a:xfrm>
          <a:prstGeom prst="rect">
            <a:avLst/>
          </a:prstGeom>
          <a:noFill/>
          <a:ln w="60325" cmpd="sng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02211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1A9809-AD22-41E3-BB31-B7008FB8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35DBB67-7CAF-4FE1-8F50-552031CB7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xmlns="" id="{31241A6E-D09D-4CCA-904E-ACBA11EC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4848" y="220024"/>
            <a:ext cx="3736487" cy="4523359"/>
          </a:xfrm>
          <a:prstGeom prst="rect">
            <a:avLst/>
          </a:prstGeom>
        </p:spPr>
      </p:pic>
      <p:pic>
        <p:nvPicPr>
          <p:cNvPr id="5" name="내용 개체 틀 8">
            <a:extLst>
              <a:ext uri="{FF2B5EF4-FFF2-40B4-BE49-F238E27FC236}">
                <a16:creationId xmlns:a16="http://schemas.microsoft.com/office/drawing/2014/main" xmlns="" id="{4713EEFF-A6A3-4303-9BB2-E7E5C844B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3462" y="1489624"/>
            <a:ext cx="3736487" cy="495141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D39D1B4C-B04C-4E27-AFB9-1AC1B6288532}"/>
              </a:ext>
            </a:extLst>
          </p:cNvPr>
          <p:cNvCxnSpPr>
            <a:cxnSpLocks/>
          </p:cNvCxnSpPr>
          <p:nvPr/>
        </p:nvCxnSpPr>
        <p:spPr>
          <a:xfrm>
            <a:off x="5346938" y="3664734"/>
            <a:ext cx="1187974" cy="355610"/>
          </a:xfrm>
          <a:prstGeom prst="straightConnector1">
            <a:avLst/>
          </a:prstGeom>
          <a:ln w="730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0354AE-4659-42CD-AA49-9952B81FD23B}"/>
              </a:ext>
            </a:extLst>
          </p:cNvPr>
          <p:cNvSpPr txBox="1"/>
          <p:nvPr/>
        </p:nvSpPr>
        <p:spPr>
          <a:xfrm>
            <a:off x="2129734" y="5916316"/>
            <a:ext cx="718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이미지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특징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정보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선 분류 </a:t>
            </a:r>
            <a:r>
              <a:rPr lang="en-US" altLang="ko-KR" dirty="0">
                <a:latin typeface="+mn-ea"/>
              </a:rPr>
              <a:t>→ </a:t>
            </a:r>
            <a:r>
              <a:rPr lang="ko-KR" altLang="en-US" dirty="0">
                <a:latin typeface="+mn-ea"/>
              </a:rPr>
              <a:t>대표 선 추출 </a:t>
            </a:r>
            <a:r>
              <a:rPr lang="en-US" altLang="ko-KR" dirty="0">
                <a:latin typeface="+mn-ea"/>
              </a:rPr>
              <a:t>→  </a:t>
            </a:r>
            <a:r>
              <a:rPr lang="ko-KR" altLang="en-US" dirty="0">
                <a:solidFill>
                  <a:schemeClr val="accent2"/>
                </a:solidFill>
                <a:latin typeface="+mn-ea"/>
              </a:rPr>
              <a:t>화면 출력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941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160388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39DE3E-63E5-47B0-91F0-B2ADE645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81B771DA-529C-4542-8C83-224DFB00B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3" y="2311934"/>
            <a:ext cx="5591175" cy="30765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4F547FC-2C08-43E5-A8B3-8A9650FFF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8" y="2311935"/>
            <a:ext cx="5505450" cy="30765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820EE65-608C-43A7-9DEB-A88FE80209EB}"/>
              </a:ext>
            </a:extLst>
          </p:cNvPr>
          <p:cNvSpPr/>
          <p:nvPr/>
        </p:nvSpPr>
        <p:spPr>
          <a:xfrm>
            <a:off x="1339702" y="3860855"/>
            <a:ext cx="4859079" cy="211415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12ED618-CEDB-45ED-A235-271B8FC299BB}"/>
              </a:ext>
            </a:extLst>
          </p:cNvPr>
          <p:cNvSpPr/>
          <p:nvPr/>
        </p:nvSpPr>
        <p:spPr>
          <a:xfrm>
            <a:off x="7034784" y="4244903"/>
            <a:ext cx="4583341" cy="241753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60546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0D055BA-8B9F-4056-B3C2-B75C5933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 </a:t>
            </a:r>
            <a:r>
              <a:rPr lang="en-US" altLang="ko-KR" dirty="0"/>
              <a:t>[</a:t>
            </a:r>
            <a:r>
              <a:rPr lang="ko-KR" altLang="en-US" dirty="0"/>
              <a:t>개선점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986B7B1-D46A-4E3F-9448-F51604D0C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차선변경시 영역 세분화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새로운 기준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통신할 경우 </a:t>
            </a:r>
            <a:r>
              <a:rPr lang="en-US" altLang="ko-KR" dirty="0"/>
              <a:t>Thread </a:t>
            </a:r>
            <a:r>
              <a:rPr lang="ko-KR" altLang="en-US" dirty="0"/>
              <a:t>정상작동 확인</a:t>
            </a:r>
          </a:p>
        </p:txBody>
      </p:sp>
    </p:spTree>
    <p:extLst>
      <p:ext uri="{BB962C8B-B14F-4D97-AF65-F5344CB8AC3E}">
        <p14:creationId xmlns:p14="http://schemas.microsoft.com/office/powerpoint/2010/main" val="419036929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>
                <a:latin typeface="맑은 고딕"/>
              </a:rPr>
              <a:t>BOM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435100"/>
            <a:ext cx="106489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67125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>
                <a:latin typeface="맑은 고딕"/>
              </a:rPr>
              <a:t>BOM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909763"/>
            <a:ext cx="1073467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892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191397"/>
            <a:ext cx="9905999" cy="153874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파형 확인 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eQEP</a:t>
            </a:r>
            <a:r>
              <a:rPr lang="en-US" altLang="ko-KR" sz="2000" dirty="0"/>
              <a:t> </a:t>
            </a:r>
            <a:r>
              <a:rPr lang="ko-KR" altLang="en-US" sz="2000" dirty="0"/>
              <a:t>이용 각속도</a:t>
            </a:r>
            <a:r>
              <a:rPr lang="en-US" altLang="ko-KR" sz="2000" dirty="0"/>
              <a:t>/RPM</a:t>
            </a:r>
            <a:r>
              <a:rPr lang="ko-KR" altLang="en-US" sz="2000" dirty="0"/>
              <a:t> 계산</a:t>
            </a:r>
            <a:endParaRPr lang="en-US" altLang="ko-KR" sz="2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901327" y="2844132"/>
            <a:ext cx="4792795" cy="3681940"/>
            <a:chOff x="1018903" y="2272938"/>
            <a:chExt cx="4792795" cy="36819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4" r="4806" b="5339"/>
            <a:stretch/>
          </p:blipFill>
          <p:spPr>
            <a:xfrm>
              <a:off x="1018903" y="2272938"/>
              <a:ext cx="4792795" cy="3200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38850" y="5585546"/>
              <a:ext cx="1952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엔코더</a:t>
              </a:r>
              <a:r>
                <a:rPr lang="ko-KR" altLang="en-US" dirty="0"/>
                <a:t> 파형 확인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83765" y="2844132"/>
            <a:ext cx="5265115" cy="3681940"/>
            <a:chOff x="6301332" y="2272938"/>
            <a:chExt cx="5265115" cy="36819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99" b="28406"/>
            <a:stretch/>
          </p:blipFill>
          <p:spPr>
            <a:xfrm>
              <a:off x="6301332" y="2272938"/>
              <a:ext cx="5265115" cy="3200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640666" y="5585546"/>
              <a:ext cx="2586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초 단위 각속도 </a:t>
              </a:r>
              <a:r>
                <a:rPr lang="en-US" altLang="ko-KR" dirty="0"/>
                <a:t>/ RPM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96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8" y="32751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3" y="1632857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/>
              <a:t>2) PWM</a:t>
            </a:r>
            <a:r>
              <a:rPr lang="ko-KR" altLang="en-US" sz="2000" dirty="0"/>
              <a:t>을 통한 </a:t>
            </a:r>
            <a:r>
              <a:rPr lang="en-US" altLang="ko-KR" sz="2000" dirty="0"/>
              <a:t>Servo Motor </a:t>
            </a:r>
            <a:r>
              <a:rPr lang="ko-KR" altLang="en-US" sz="2000" dirty="0"/>
              <a:t>제어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서보</a:t>
            </a:r>
            <a:r>
              <a:rPr lang="ko-KR" altLang="en-US" sz="2000" dirty="0"/>
              <a:t> 모터 교체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</a:t>
            </a:r>
            <a:r>
              <a:rPr lang="en-US" altLang="ko-KR" sz="2000" dirty="0">
                <a:latin typeface="+mj-ea"/>
                <a:ea typeface="+mj-ea"/>
              </a:rPr>
              <a:t>• SERVO MOTOR(</a:t>
            </a:r>
            <a:r>
              <a:rPr lang="ko-KR" altLang="en-US" sz="2000" dirty="0">
                <a:latin typeface="+mj-ea"/>
                <a:ea typeface="+mj-ea"/>
              </a:rPr>
              <a:t>기존 </a:t>
            </a:r>
            <a:r>
              <a:rPr lang="en-US" altLang="ko-KR" sz="2000" dirty="0">
                <a:latin typeface="+mj-ea"/>
                <a:ea typeface="+mj-ea"/>
              </a:rPr>
              <a:t>25kg.cm  → 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50kg.cm ) </a:t>
            </a:r>
            <a:r>
              <a:rPr lang="ko-KR" altLang="en-US" sz="2000" dirty="0">
                <a:latin typeface="+mj-ea"/>
                <a:ea typeface="+mj-ea"/>
              </a:rPr>
              <a:t>토크 큰 제품으로 교체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/>
              <a:t>  </a:t>
            </a:r>
            <a:r>
              <a:rPr lang="en-US" altLang="ko-KR" sz="2000" dirty="0">
                <a:latin typeface="맑은 고딕"/>
                <a:ea typeface="맑은 고딕"/>
              </a:rPr>
              <a:t>•</a:t>
            </a:r>
            <a:r>
              <a:rPr lang="en-US" altLang="ko-KR" sz="2000" dirty="0"/>
              <a:t> </a:t>
            </a:r>
            <a:r>
              <a:rPr lang="ko-KR" altLang="en-US" sz="2000" dirty="0"/>
              <a:t> 전동차에 장착 및 테스트 </a:t>
            </a:r>
            <a:r>
              <a:rPr lang="en-US" altLang="ko-KR" sz="2000" dirty="0"/>
              <a:t>– </a:t>
            </a:r>
            <a:r>
              <a:rPr lang="ko-KR" altLang="en-US" sz="2000" dirty="0"/>
              <a:t>이상 없음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•</a:t>
            </a:r>
            <a:r>
              <a:rPr lang="en-US" altLang="ko-KR" sz="2000" dirty="0"/>
              <a:t> </a:t>
            </a:r>
            <a:r>
              <a:rPr lang="ko-KR" altLang="en-US" sz="2000" dirty="0"/>
              <a:t> 기존 </a:t>
            </a:r>
            <a:r>
              <a:rPr lang="en-US" altLang="ko-KR" sz="2000" dirty="0"/>
              <a:t>BLDC , SERVO </a:t>
            </a:r>
            <a:r>
              <a:rPr lang="ko-KR" altLang="en-US" sz="2000" dirty="0"/>
              <a:t>모터 동작 코드 수정하여 주행영상 올릴 예정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EDD4B80-3A30-453F-8859-9D5C3678E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4" y="3861786"/>
            <a:ext cx="2698812" cy="2530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6DABF99-1E83-463F-B392-0508B0A23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03" y="3861787"/>
            <a:ext cx="2563189" cy="24591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3CAE86F-A9FA-4770-A9AF-5323DA0E1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82" y="3861786"/>
            <a:ext cx="2447604" cy="24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0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 </a:t>
            </a:r>
            <a:r>
              <a:rPr lang="en-US" altLang="ko-KR" dirty="0"/>
              <a:t>– </a:t>
            </a:r>
            <a:r>
              <a:rPr lang="ko-KR" altLang="en-US" dirty="0"/>
              <a:t>전면 수정</a:t>
            </a:r>
            <a:r>
              <a:rPr lang="en-US" altLang="ko-KR" dirty="0"/>
              <a:t>(DSP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</a:t>
            </a:r>
            <a:r>
              <a:rPr lang="en-US" altLang="ko-KR" dirty="0"/>
              <a:t>SERVO , BLDC</a:t>
            </a:r>
            <a:r>
              <a:rPr lang="ko-KR" altLang="en-US" dirty="0"/>
              <a:t> 모터 구동 완료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543321" y="3469735"/>
            <a:ext cx="8043260" cy="2159766"/>
            <a:chOff x="1494622" y="3532068"/>
            <a:chExt cx="7088369" cy="1817320"/>
          </a:xfrm>
        </p:grpSpPr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eQEP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="" xmlns:a16="http://schemas.microsoft.com/office/drawing/2014/main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="" xmlns:a16="http://schemas.microsoft.com/office/drawing/2014/main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="" xmlns:a16="http://schemas.microsoft.com/office/drawing/2014/main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="" xmlns:a16="http://schemas.microsoft.com/office/drawing/2014/main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="" xmlns:a16="http://schemas.microsoft.com/office/drawing/2014/main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="" xmlns:a16="http://schemas.microsoft.com/office/drawing/2014/main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3B1AF345-C812-42DD-AC3C-ABC5027A0C1A}"/>
                </a:ext>
              </a:extLst>
            </p:cNvPr>
            <p:cNvSpPr/>
            <p:nvPr/>
          </p:nvSpPr>
          <p:spPr>
            <a:xfrm>
              <a:off x="1494622" y="4914816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61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8433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2" y="1664043"/>
            <a:ext cx="9905999" cy="4777946"/>
          </a:xfrm>
        </p:spPr>
        <p:txBody>
          <a:bodyPr/>
          <a:lstStyle/>
          <a:p>
            <a:r>
              <a:rPr lang="en-US" altLang="ko-KR" dirty="0"/>
              <a:t>4) FPGA</a:t>
            </a:r>
          </a:p>
          <a:p>
            <a:r>
              <a:rPr lang="en-US" altLang="ko-KR" dirty="0"/>
              <a:t> PWM IP </a:t>
            </a:r>
            <a:r>
              <a:rPr lang="ko-KR" altLang="en-US" dirty="0"/>
              <a:t>만들기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petalinux</a:t>
            </a:r>
            <a:r>
              <a:rPr lang="ko-KR" altLang="en-US" dirty="0"/>
              <a:t>를 올려서 </a:t>
            </a:r>
            <a:r>
              <a:rPr lang="en-US" altLang="ko-KR" dirty="0"/>
              <a:t>duty</a:t>
            </a:r>
            <a:r>
              <a:rPr lang="ko-KR" altLang="en-US" dirty="0"/>
              <a:t>비에 따른 출력 파형 확인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 descr="수정됨_KakaoTalk_20190405_10051363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44" y="3836774"/>
            <a:ext cx="3495278" cy="2654642"/>
          </a:xfrm>
          <a:prstGeom prst="rect">
            <a:avLst/>
          </a:prstGeom>
        </p:spPr>
      </p:pic>
      <p:pic>
        <p:nvPicPr>
          <p:cNvPr id="7" name="그림 6" descr="수정됨_KakaoTalk_20190405_100513632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29" y="3858526"/>
            <a:ext cx="5626444" cy="2628604"/>
          </a:xfrm>
          <a:prstGeom prst="rect">
            <a:avLst/>
          </a:prstGeom>
        </p:spPr>
      </p:pic>
      <p:pic>
        <p:nvPicPr>
          <p:cNvPr id="9" name="그림 8" descr="스크린샷, 2019-04-05 09-58-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9" y="3887135"/>
            <a:ext cx="771429" cy="26095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37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6E9561-1231-4F73-B5E6-273F1295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299" y="2249487"/>
            <a:ext cx="10404629" cy="354171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 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 CAN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양성민 </a:t>
            </a:r>
            <a:r>
              <a:rPr lang="en-US" altLang="ko-KR" dirty="0"/>
              <a:t>: H/W </a:t>
            </a:r>
            <a:r>
              <a:rPr lang="ko-KR" altLang="en-US" dirty="0"/>
              <a:t>구성 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 CAN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이대로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 err="1"/>
              <a:t>eQEP</a:t>
            </a:r>
            <a:r>
              <a:rPr lang="en-US" altLang="ko-KR" dirty="0"/>
              <a:t>, UART)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442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모터의 속도</a:t>
            </a:r>
            <a:r>
              <a:rPr lang="en-US" altLang="ko-KR" sz="1800" dirty="0"/>
              <a:t>, RPM, </a:t>
            </a:r>
            <a:r>
              <a:rPr lang="ko-KR" altLang="en-US" sz="1800" dirty="0"/>
              <a:t>진행방향</a:t>
            </a:r>
            <a:r>
              <a:rPr lang="en-US" altLang="ko-KR" sz="1800" dirty="0"/>
              <a:t> </a:t>
            </a:r>
            <a:r>
              <a:rPr lang="ko-KR" altLang="en-US" sz="1800" dirty="0"/>
              <a:t>알기 위한 </a:t>
            </a:r>
            <a:r>
              <a:rPr lang="ko-KR" altLang="en-US" sz="1800" dirty="0" err="1"/>
              <a:t>엔코더</a:t>
            </a:r>
            <a:r>
              <a:rPr lang="ko-KR" altLang="en-US" sz="1800" dirty="0"/>
              <a:t> 장착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2) LWIP</a:t>
            </a:r>
            <a:r>
              <a:rPr lang="ko-KR" altLang="en-US" sz="1800" dirty="0"/>
              <a:t>통신을 하기위한 코드 분석 중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맑은 고딕"/>
                <a:ea typeface="맑은 고딕"/>
              </a:rPr>
              <a:t>3) </a:t>
            </a:r>
            <a:r>
              <a:rPr lang="en-US" altLang="ko-KR" sz="1800" dirty="0" err="1">
                <a:latin typeface="맑은 고딕"/>
                <a:ea typeface="맑은 고딕"/>
              </a:rPr>
              <a:t>FreeRTOS</a:t>
            </a:r>
            <a:r>
              <a:rPr lang="ko-KR" altLang="en-US" sz="1800" dirty="0">
                <a:latin typeface="맑은 고딕"/>
                <a:ea typeface="맑은 고딕"/>
              </a:rPr>
              <a:t>에서의 </a:t>
            </a:r>
            <a:r>
              <a:rPr lang="ko-KR" altLang="en-US" sz="1800" dirty="0" err="1">
                <a:latin typeface="맑은 고딕"/>
                <a:ea typeface="맑은 고딕"/>
              </a:rPr>
              <a:t>서보모터와</a:t>
            </a:r>
            <a:r>
              <a:rPr lang="ko-KR" altLang="en-US" sz="1800" dirty="0">
                <a:latin typeface="맑은 고딕"/>
                <a:ea typeface="맑은 고딕"/>
              </a:rPr>
              <a:t> </a:t>
            </a:r>
            <a:r>
              <a:rPr lang="en-US" altLang="ko-KR" sz="1800" dirty="0">
                <a:latin typeface="맑은 고딕"/>
                <a:ea typeface="맑은 고딕"/>
              </a:rPr>
              <a:t>BLDC</a:t>
            </a:r>
            <a:r>
              <a:rPr lang="ko-KR" altLang="en-US" sz="1800" dirty="0">
                <a:latin typeface="맑은 고딕"/>
                <a:ea typeface="맑은 고딕"/>
              </a:rPr>
              <a:t>모터 동작 간의 버그 수정</a:t>
            </a:r>
            <a:endParaRPr lang="en-US" altLang="ko-KR" sz="1800" dirty="0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47CEA77-F122-4784-AD9F-72DB1AABD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6675" y="2902116"/>
            <a:ext cx="3749879" cy="3638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2029C1C-7206-4D9C-8ABA-4CD09E081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78" y="2846654"/>
            <a:ext cx="3546694" cy="3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-73817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877885"/>
            <a:ext cx="9905999" cy="1460366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출력 레벨 </a:t>
            </a:r>
            <a:r>
              <a:rPr lang="en-US" altLang="ko-KR" sz="2000" dirty="0"/>
              <a:t>12V -&gt; 3.3V </a:t>
            </a:r>
            <a:r>
              <a:rPr lang="ko-KR" altLang="en-US" sz="2000" dirty="0"/>
              <a:t>변경</a:t>
            </a:r>
            <a:r>
              <a:rPr lang="en-US" altLang="ko-KR" sz="2000" dirty="0"/>
              <a:t>(TR</a:t>
            </a:r>
            <a:r>
              <a:rPr lang="ko-KR" altLang="en-US" sz="2000" dirty="0"/>
              <a:t>을 이용한 레벨 </a:t>
            </a:r>
            <a:r>
              <a:rPr lang="en-US" altLang="ko-KR" sz="2000" dirty="0"/>
              <a:t>Shift</a:t>
            </a:r>
            <a:r>
              <a:rPr lang="ko-KR" altLang="en-US" sz="2000" dirty="0"/>
              <a:t> 회로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블루투스로</a:t>
            </a:r>
            <a:r>
              <a:rPr lang="ko-KR" altLang="en-US" sz="2000" dirty="0"/>
              <a:t> 속도 값 확인 </a:t>
            </a:r>
            <a:endParaRPr lang="en-US" altLang="ko-KR" sz="20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798002" y="2527245"/>
            <a:ext cx="2955486" cy="3811129"/>
            <a:chOff x="6230514" y="3043647"/>
            <a:chExt cx="2312514" cy="311431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514" y="3043647"/>
              <a:ext cx="1989584" cy="26909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553444" y="5788632"/>
              <a:ext cx="1989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ko-KR" altLang="en-US" dirty="0"/>
                <a:t>레벨 </a:t>
              </a:r>
              <a:r>
                <a:rPr lang="en-US" altLang="ko-KR" dirty="0"/>
                <a:t>Shift </a:t>
              </a:r>
              <a:r>
                <a:rPr lang="ko-KR" altLang="en-US" dirty="0"/>
                <a:t>회로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-21983" y="2527245"/>
            <a:ext cx="4819985" cy="3737306"/>
            <a:chOff x="412310" y="1987457"/>
            <a:chExt cx="5999351" cy="4279796"/>
          </a:xfrm>
        </p:grpSpPr>
        <p:grpSp>
          <p:nvGrpSpPr>
            <p:cNvPr id="21" name="그룹 20"/>
            <p:cNvGrpSpPr/>
            <p:nvPr/>
          </p:nvGrpSpPr>
          <p:grpSpPr>
            <a:xfrm>
              <a:off x="1326710" y="1987457"/>
              <a:ext cx="5084951" cy="4279796"/>
              <a:chOff x="1326710" y="1922142"/>
              <a:chExt cx="5309693" cy="446895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6710" y="1922142"/>
                <a:ext cx="5309693" cy="3982269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952247" y="5970251"/>
                <a:ext cx="4057282" cy="420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오실로스코프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3.3v</a:t>
                </a:r>
                <a:r>
                  <a:rPr lang="ko-KR" altLang="en-US" dirty="0"/>
                  <a:t> 파형 확인</a:t>
                </a: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201783" y="5512526"/>
              <a:ext cx="1066129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310" y="2498577"/>
              <a:ext cx="1172598" cy="40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3.240V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23" idx="2"/>
            </p:cNvCxnSpPr>
            <p:nvPr/>
          </p:nvCxnSpPr>
          <p:spPr>
            <a:xfrm>
              <a:off x="998609" y="2901605"/>
              <a:ext cx="203175" cy="261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1" t="4571" r="25712" b="29936"/>
          <a:stretch/>
        </p:blipFill>
        <p:spPr>
          <a:xfrm>
            <a:off x="7340770" y="2527245"/>
            <a:ext cx="4366065" cy="33303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93232" y="5943270"/>
            <a:ext cx="217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블루투스</a:t>
            </a:r>
            <a:r>
              <a:rPr lang="ko-KR" altLang="en-US" dirty="0"/>
              <a:t> 값 확인</a:t>
            </a:r>
          </a:p>
        </p:txBody>
      </p:sp>
    </p:spTree>
    <p:extLst>
      <p:ext uri="{BB962C8B-B14F-4D97-AF65-F5344CB8AC3E}">
        <p14:creationId xmlns:p14="http://schemas.microsoft.com/office/powerpoint/2010/main" val="51129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8660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D534CE7-562E-4EAB-A8E4-E4EEDBC2E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280" y="0"/>
            <a:ext cx="4642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7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224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PID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624873FF-0222-4B2C-B41F-A9BB5827F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ko-KR" sz="2000" dirty="0" err="1"/>
                  <a:t>eQEP</a:t>
                </a:r>
                <a:r>
                  <a:rPr lang="en-US" altLang="ko-KR" sz="2000" dirty="0"/>
                  <a:t>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Encoder</a:t>
                </a:r>
                <a:r>
                  <a:rPr lang="ko-KR" altLang="en-US" sz="2000" dirty="0">
                    <a:ea typeface="Batang" panose="02030600000101010101" pitchFamily="18" charset="-127"/>
                  </a:rPr>
                  <a:t> 펄스 개수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RPM, Velocity</a:t>
                </a: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PID </a:t>
                </a:r>
                <a:r>
                  <a:rPr lang="ko-KR" altLang="en-US" sz="2000" dirty="0" err="1"/>
                  <a:t>기본식</a:t>
                </a:r>
                <a:r>
                  <a:rPr lang="ko-KR" altLang="en-US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Bluetooth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𝑑</m:t>
                        </m:r>
                      </m:sub>
                    </m:sSub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4873FF-0222-4B2C-B41F-A9BB5827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  <a:blipFill>
                <a:blip r:embed="rId2"/>
                <a:stretch>
                  <a:fillRect l="-821" t="-9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0F33E8-5960-40E0-A1EE-A4A8ED68F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32" y="3429000"/>
            <a:ext cx="3530736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4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PID Issue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624873FF-0222-4B2C-B41F-A9BB5827F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ko-KR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 Bluetooth Value Timing</a:t>
                </a:r>
              </a:p>
              <a:p>
                <a:pPr marL="342900" indent="-342900">
                  <a:buAutoNum type="arabicParenR"/>
                </a:pP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b="0" dirty="0">
                    <a:ea typeface="Batang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값의 범위 </a:t>
                </a:r>
                <a:r>
                  <a:rPr lang="en-US" altLang="ko-KR" sz="2000" dirty="0">
                    <a:solidFill>
                      <a:schemeClr val="bg1"/>
                    </a:solidFill>
                    <a:ea typeface="Batang" panose="02030600000101010101" pitchFamily="18" charset="-127"/>
                  </a:rPr>
                  <a:t>→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현재 </a:t>
                </a:r>
                <a:r>
                  <a:rPr lang="en-US" altLang="ko-KR" sz="2000" dirty="0"/>
                  <a:t>XX . XXX  </a:t>
                </a:r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4873FF-0222-4B2C-B41F-A9BB5827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  <a:blipFill>
                <a:blip r:embed="rId2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DFC60CC5-DFA9-477F-B5D1-866FDF3151E6}"/>
                  </a:ext>
                </a:extLst>
              </p:cNvPr>
              <p:cNvSpPr txBox="1"/>
              <p:nvPr/>
            </p:nvSpPr>
            <p:spPr>
              <a:xfrm>
                <a:off x="5001254" y="1994170"/>
                <a:ext cx="57587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ea typeface="Batang" panose="02030600000101010101" pitchFamily="18" charset="-127"/>
                  </a:rPr>
                  <a:t>→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𝑢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𝑡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)</m:t>
                    </m:r>
                  </m:oMath>
                </a14:m>
                <a:r>
                  <a:rPr lang="en-US" altLang="ko-KR" sz="2000" dirty="0"/>
                  <a:t> = PWM ,   e ; Velocity, RPM, Pulse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60CC5-DFA9-477F-B5D1-866FDF315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254" y="1994170"/>
                <a:ext cx="5758775" cy="400110"/>
              </a:xfrm>
              <a:prstGeom prst="rect">
                <a:avLst/>
              </a:prstGeom>
              <a:blipFill>
                <a:blip r:embed="rId3"/>
                <a:stretch>
                  <a:fillRect l="-1058" t="-9091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10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- LWIP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506382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800" dirty="0"/>
              <a:t>기존에 통신 네트워크 구성간 </a:t>
            </a:r>
            <a:r>
              <a:rPr lang="en-US" altLang="ko-KR" sz="1800" dirty="0"/>
              <a:t>SOCKET </a:t>
            </a:r>
            <a:r>
              <a:rPr lang="ko-KR" altLang="en-US" sz="1800" dirty="0"/>
              <a:t>통신을 하기위해 </a:t>
            </a:r>
            <a:r>
              <a:rPr lang="en-US" altLang="ko-KR" sz="1800" dirty="0"/>
              <a:t>LWIP</a:t>
            </a:r>
            <a:r>
              <a:rPr lang="ko-KR" altLang="en-US" sz="1800" dirty="0"/>
              <a:t>통신에 대하여 자료 분석을 하였지만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통신 구성 변경으로 인하여 중지함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Bell MT" panose="020B0604020202020204" pitchFamily="18" charset="0"/>
              </a:rPr>
              <a:t>∙ 코드 분석 및 예제 실행 진행</a:t>
            </a:r>
            <a:r>
              <a:rPr lang="en-US" altLang="ko-KR" sz="1800" dirty="0">
                <a:latin typeface="Bell MT" panose="020B0604020202020204" pitchFamily="18" charset="0"/>
              </a:rPr>
              <a:t>.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000" dirty="0">
                <a:latin typeface="Bell MT" panose="02020503060305020303" pitchFamily="18" charset="0"/>
              </a:rPr>
              <a:t>∙TI wiki</a:t>
            </a:r>
            <a:r>
              <a:rPr lang="ko-KR" altLang="en-US" sz="2000" dirty="0">
                <a:latin typeface="Bell MT" panose="02020503060305020303" pitchFamily="18" charset="0"/>
              </a:rPr>
              <a:t>예제 프로그램실행 화면</a:t>
            </a:r>
            <a:r>
              <a:rPr lang="en-US" altLang="ko-KR" sz="2000" dirty="0"/>
              <a:t>				</a:t>
            </a:r>
            <a:r>
              <a:rPr lang="en-US" altLang="ko-KR" sz="2000" dirty="0">
                <a:latin typeface="Bell MT" panose="02020503060305020303" pitchFamily="18" charset="0"/>
              </a:rPr>
              <a:t>∙</a:t>
            </a:r>
            <a:r>
              <a:rPr lang="ko-KR" altLang="en-US" sz="2000" dirty="0">
                <a:latin typeface="Bell MT" panose="02020503060305020303" pitchFamily="18" charset="0"/>
              </a:rPr>
              <a:t>출력된 </a:t>
            </a:r>
            <a:r>
              <a:rPr lang="en-US" altLang="ko-KR" sz="2000" dirty="0">
                <a:latin typeface="Bell MT" panose="02020503060305020303" pitchFamily="18" charset="0"/>
              </a:rPr>
              <a:t>IP</a:t>
            </a:r>
            <a:r>
              <a:rPr lang="ko-KR" altLang="en-US" sz="2000" dirty="0">
                <a:latin typeface="Bell MT" panose="02020503060305020303" pitchFamily="18" charset="0"/>
              </a:rPr>
              <a:t>주소 접속화면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7E23A67-E5D5-4DCF-AB04-27396A8A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1" y="2894792"/>
            <a:ext cx="5242561" cy="2467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5CE867D-A2EA-4CF2-8602-EC0AF7296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65" y="1850552"/>
            <a:ext cx="4595264" cy="35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5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- LWIP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0"/>
            <a:ext cx="10398034" cy="506382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800" dirty="0"/>
              <a:t>발생한 문제점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1600" dirty="0"/>
              <a:t>PHY ID</a:t>
            </a:r>
            <a:r>
              <a:rPr lang="ko-KR" altLang="en-US" sz="1600" dirty="0"/>
              <a:t>를 얻지를 못하는 문제가 발생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· </a:t>
            </a:r>
            <a:r>
              <a:rPr lang="en-US" altLang="ko-KR" sz="1600" dirty="0" err="1"/>
              <a:t>ti</a:t>
            </a:r>
            <a:r>
              <a:rPr lang="en-US" altLang="ko-KR" sz="1600" dirty="0"/>
              <a:t> wiki</a:t>
            </a:r>
            <a:r>
              <a:rPr lang="ko-KR" altLang="en-US" sz="1600" dirty="0"/>
              <a:t> 홈페이지에서 예제 프로그램 버그수정 패치를 받아 적용했으나 통신 실패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>
                <a:latin typeface="Bell MT" panose="02020503060305020303" pitchFamily="18" charset="0"/>
              </a:rPr>
              <a:t>·같은 문제를 겪은 사례를 </a:t>
            </a:r>
            <a:r>
              <a:rPr lang="ko-KR" altLang="en-US" sz="1600" dirty="0" err="1">
                <a:latin typeface="Bell MT" panose="02020503060305020303" pitchFamily="18" charset="0"/>
              </a:rPr>
              <a:t>찾은결과</a:t>
            </a:r>
            <a:r>
              <a:rPr lang="ko-KR" altLang="en-US" sz="1600" dirty="0">
                <a:latin typeface="Bell MT" panose="02020503060305020303" pitchFamily="18" charset="0"/>
              </a:rPr>
              <a:t> </a:t>
            </a:r>
            <a:r>
              <a:rPr lang="en-US" altLang="ko-KR" sz="1600" dirty="0">
                <a:latin typeface="Bell MT" panose="02020503060305020303" pitchFamily="18" charset="0"/>
              </a:rPr>
              <a:t> HW s2 switch</a:t>
            </a:r>
            <a:r>
              <a:rPr lang="ko-KR" altLang="en-US" sz="1600" dirty="0">
                <a:latin typeface="Bell MT" panose="02020503060305020303" pitchFamily="18" charset="0"/>
              </a:rPr>
              <a:t>를 </a:t>
            </a:r>
            <a:r>
              <a:rPr lang="en-US" altLang="ko-KR" sz="1600" dirty="0">
                <a:latin typeface="Bell MT" panose="02020503060305020303" pitchFamily="18" charset="0"/>
              </a:rPr>
              <a:t>on</a:t>
            </a:r>
            <a:r>
              <a:rPr lang="ko-KR" altLang="en-US" sz="1600" dirty="0">
                <a:latin typeface="Bell MT" panose="02020503060305020303" pitchFamily="18" charset="0"/>
              </a:rPr>
              <a:t>시키지 않았기 때문 </a:t>
            </a:r>
            <a:r>
              <a:rPr lang="en-US" altLang="ko-KR" sz="1600" dirty="0">
                <a:latin typeface="Bell MT" panose="02020503060305020303" pitchFamily="18" charset="0"/>
              </a:rPr>
              <a:t>Switch</a:t>
            </a:r>
            <a:r>
              <a:rPr lang="ko-KR" altLang="en-US" sz="1600" dirty="0">
                <a:latin typeface="Bell MT" panose="02020503060305020303" pitchFamily="18" charset="0"/>
              </a:rPr>
              <a:t>를 </a:t>
            </a:r>
            <a:r>
              <a:rPr lang="en-US" altLang="ko-KR" sz="1600" dirty="0">
                <a:latin typeface="Bell MT" panose="02020503060305020303" pitchFamily="18" charset="0"/>
              </a:rPr>
              <a:t>on </a:t>
            </a:r>
            <a:r>
              <a:rPr lang="ko-KR" altLang="en-US" sz="1600" dirty="0">
                <a:latin typeface="Bell MT" panose="02020503060305020303" pitchFamily="18" charset="0"/>
              </a:rPr>
              <a:t>시킨 결과 통신 성공</a:t>
            </a:r>
            <a:r>
              <a:rPr lang="en-US" altLang="ko-KR" sz="1600" dirty="0">
                <a:latin typeface="Bell MT" panose="02020503060305020303" pitchFamily="18" charset="0"/>
              </a:rPr>
              <a:t>.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BA5654E-F35E-461C-B65A-C689317C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64" y="1918972"/>
            <a:ext cx="5477152" cy="2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6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13861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- </a:t>
            </a:r>
            <a:r>
              <a:rPr lang="en-US" altLang="ko-KR" sz="2000" dirty="0" err="1"/>
              <a:t>PmodCAN</a:t>
            </a:r>
            <a:r>
              <a:rPr lang="en-US" altLang="ko-KR" sz="2000" dirty="0"/>
              <a:t> </a:t>
            </a:r>
            <a:r>
              <a:rPr lang="ko-KR" altLang="en-US" sz="2000" dirty="0"/>
              <a:t>부착하여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r>
              <a:rPr lang="en-US" altLang="ko-KR" sz="2000" dirty="0"/>
              <a:t>( </a:t>
            </a:r>
            <a:r>
              <a:rPr lang="en-US" altLang="ko-KR" sz="2000" dirty="0" err="1"/>
              <a:t>Vivado</a:t>
            </a:r>
            <a:r>
              <a:rPr lang="en-US" altLang="ko-KR" sz="2000" dirty="0"/>
              <a:t> + SDK 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- message</a:t>
            </a:r>
            <a:r>
              <a:rPr lang="ko-KR" altLang="en-US" sz="2000" dirty="0"/>
              <a:t>를 </a:t>
            </a:r>
            <a:r>
              <a:rPr lang="en-US" altLang="ko-KR" sz="2000" dirty="0"/>
              <a:t>CAN bus </a:t>
            </a:r>
            <a:r>
              <a:rPr lang="ko-KR" altLang="en-US" sz="2000" dirty="0"/>
              <a:t>에 보내지 않고 </a:t>
            </a:r>
            <a:r>
              <a:rPr lang="en-US" altLang="ko-KR" sz="2000" dirty="0"/>
              <a:t>transmit buffer</a:t>
            </a:r>
            <a:r>
              <a:rPr lang="ko-KR" altLang="en-US" sz="2000" dirty="0"/>
              <a:t>에서 </a:t>
            </a:r>
            <a:r>
              <a:rPr lang="en-US" altLang="ko-KR" sz="2000" dirty="0"/>
              <a:t>receive buffer </a:t>
            </a:r>
            <a:r>
              <a:rPr lang="ko-KR" altLang="en-US" sz="2000" dirty="0"/>
              <a:t>로 내부 전송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4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3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57240" y="3090576"/>
            <a:ext cx="5115460" cy="2978061"/>
            <a:chOff x="914401" y="2333066"/>
            <a:chExt cx="5115460" cy="2978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8" t="18301" r="2540" b="7784"/>
            <a:stretch/>
          </p:blipFill>
          <p:spPr>
            <a:xfrm>
              <a:off x="914401" y="2333066"/>
              <a:ext cx="5115460" cy="259528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14800" y="3630707"/>
              <a:ext cx="1915061" cy="1169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53765" y="4941795"/>
              <a:ext cx="1237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PmodCAN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90153" y="2837323"/>
            <a:ext cx="4533825" cy="3433020"/>
            <a:chOff x="6390153" y="2446936"/>
            <a:chExt cx="4533825" cy="3433020"/>
          </a:xfrm>
        </p:grpSpPr>
        <p:grpSp>
          <p:nvGrpSpPr>
            <p:cNvPr id="30" name="그룹 29"/>
            <p:cNvGrpSpPr/>
            <p:nvPr/>
          </p:nvGrpSpPr>
          <p:grpSpPr>
            <a:xfrm>
              <a:off x="6390153" y="2446936"/>
              <a:ext cx="4533825" cy="3433020"/>
              <a:chOff x="6390153" y="2446936"/>
              <a:chExt cx="4533825" cy="343302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0153" y="2446936"/>
                <a:ext cx="4533825" cy="3433020"/>
              </a:xfrm>
              <a:prstGeom prst="rect">
                <a:avLst/>
              </a:prstGeom>
            </p:spPr>
          </p:pic>
          <p:grpSp>
            <p:nvGrpSpPr>
              <p:cNvPr id="29" name="그룹 28"/>
              <p:cNvGrpSpPr/>
              <p:nvPr/>
            </p:nvGrpSpPr>
            <p:grpSpPr>
              <a:xfrm>
                <a:off x="7126941" y="3644153"/>
                <a:ext cx="1530124" cy="1664765"/>
                <a:chOff x="7126941" y="3644153"/>
                <a:chExt cx="1530124" cy="1664765"/>
              </a:xfrm>
            </p:grpSpPr>
            <p:cxnSp>
              <p:nvCxnSpPr>
                <p:cNvPr id="21" name="직선 연결선 20"/>
                <p:cNvCxnSpPr/>
                <p:nvPr/>
              </p:nvCxnSpPr>
              <p:spPr>
                <a:xfrm>
                  <a:off x="7557247" y="3644153"/>
                  <a:ext cx="1099818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/>
                <p:nvPr/>
              </p:nvCxnSpPr>
              <p:spPr>
                <a:xfrm flipV="1">
                  <a:off x="8657065" y="3644153"/>
                  <a:ext cx="0" cy="166476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/>
                <p:cNvCxnSpPr/>
                <p:nvPr/>
              </p:nvCxnSpPr>
              <p:spPr>
                <a:xfrm flipH="1">
                  <a:off x="7126941" y="5308918"/>
                  <a:ext cx="153012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직선 연결선 31"/>
            <p:cNvCxnSpPr/>
            <p:nvPr/>
          </p:nvCxnSpPr>
          <p:spPr>
            <a:xfrm>
              <a:off x="7557247" y="3361765"/>
              <a:ext cx="0" cy="6360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144873" y="5154699"/>
              <a:ext cx="0" cy="6360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663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9412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endParaRPr lang="en-US" altLang="ko-KR" sz="3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089493" y="1814923"/>
            <a:ext cx="3565152" cy="1835524"/>
            <a:chOff x="1089493" y="1814923"/>
            <a:chExt cx="3565152" cy="183552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93" y="1814923"/>
              <a:ext cx="3565152" cy="183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직선 연결선 9"/>
            <p:cNvCxnSpPr/>
            <p:nvPr/>
          </p:nvCxnSpPr>
          <p:spPr>
            <a:xfrm>
              <a:off x="1317812" y="3569978"/>
              <a:ext cx="104887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4721518" y="1814923"/>
            <a:ext cx="4038541" cy="1439480"/>
            <a:chOff x="1089493" y="3670402"/>
            <a:chExt cx="4038541" cy="143948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93" y="3670402"/>
              <a:ext cx="4038541" cy="1439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>
              <a:off x="1990165" y="4457377"/>
              <a:ext cx="31378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174384" y="4636671"/>
              <a:ext cx="5737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1089493" y="3691855"/>
            <a:ext cx="6292990" cy="2908354"/>
            <a:chOff x="5168375" y="1875005"/>
            <a:chExt cx="6592160" cy="304661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375" y="1875005"/>
              <a:ext cx="6592160" cy="304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5271247" y="2732685"/>
              <a:ext cx="3079377" cy="3197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6698" y="2380129"/>
              <a:ext cx="1331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</a:rPr>
                <a:t>TX </a:t>
              </a:r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</a:rPr>
                <a:t>버퍼 </a:t>
              </a: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</a:rPr>
                <a:t>x3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619565" y="3926541"/>
              <a:ext cx="349623" cy="833718"/>
            </a:xfrm>
            <a:prstGeom prst="rect">
              <a:avLst/>
            </a:prstGeom>
            <a:noFill/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286554" y="3917577"/>
              <a:ext cx="349623" cy="833718"/>
            </a:xfrm>
            <a:prstGeom prst="rect">
              <a:avLst/>
            </a:prstGeom>
            <a:noFill/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94376" y="2336459"/>
              <a:ext cx="1670167" cy="386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RX </a:t>
              </a:r>
              <a:r>
                <a:rPr lang="ko-KR" altLang="en-US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버퍼 </a:t>
              </a:r>
              <a:r>
                <a:rPr lang="en-US" altLang="ko-KR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x2</a:t>
              </a:r>
              <a:endPara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97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전원 부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607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783F3BA-4E86-4D84-85AF-D66DC66E1E5E}"/>
              </a:ext>
            </a:extLst>
          </p:cNvPr>
          <p:cNvSpPr/>
          <p:nvPr/>
        </p:nvSpPr>
        <p:spPr>
          <a:xfrm>
            <a:off x="3042563" y="1725189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Li-Po(3s) – 11.1v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6C8866B-9B19-4F7C-9256-E6ADB26BE633}"/>
              </a:ext>
            </a:extLst>
          </p:cNvPr>
          <p:cNvSpPr/>
          <p:nvPr/>
        </p:nvSpPr>
        <p:spPr>
          <a:xfrm>
            <a:off x="7505740" y="1716588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Li-Po(6s) – 22.2v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4D7BE3D-3169-44AD-B4A0-D173DF2B8E1D}"/>
              </a:ext>
            </a:extLst>
          </p:cNvPr>
          <p:cNvSpPr/>
          <p:nvPr/>
        </p:nvSpPr>
        <p:spPr>
          <a:xfrm>
            <a:off x="4184013" y="2955024"/>
            <a:ext cx="816745" cy="95149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2C8C9B29-9B3A-4372-B2ED-C462E99EFCD8}"/>
              </a:ext>
            </a:extLst>
          </p:cNvPr>
          <p:cNvSpPr/>
          <p:nvPr/>
        </p:nvSpPr>
        <p:spPr>
          <a:xfrm>
            <a:off x="7172292" y="2989451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060E8CC-6CE0-4245-A273-A5079CC94817}"/>
              </a:ext>
            </a:extLst>
          </p:cNvPr>
          <p:cNvSpPr/>
          <p:nvPr/>
        </p:nvSpPr>
        <p:spPr>
          <a:xfrm>
            <a:off x="3134272" y="2950306"/>
            <a:ext cx="909873" cy="8788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ESC</a:t>
            </a:r>
            <a:endParaRPr lang="ko-KR" altLang="en-US" dirty="0"/>
          </a:p>
        </p:txBody>
      </p:sp>
      <p:cxnSp>
        <p:nvCxnSpPr>
          <p:cNvPr id="60" name="연결선: 꺾임 59">
            <a:extLst>
              <a:ext uri="{FF2B5EF4-FFF2-40B4-BE49-F238E27FC236}">
                <a16:creationId xmlns="" xmlns:a16="http://schemas.microsoft.com/office/drawing/2014/main" id="{D87EA04B-49A7-4065-B523-5F7CB1228459}"/>
              </a:ext>
            </a:extLst>
          </p:cNvPr>
          <p:cNvCxnSpPr>
            <a:cxnSpLocks/>
            <a:endCxn id="19" idx="0"/>
          </p:cNvCxnSpPr>
          <p:nvPr/>
        </p:nvCxnSpPr>
        <p:spPr>
          <a:xfrm rot="5400000">
            <a:off x="3490468" y="2529703"/>
            <a:ext cx="519345" cy="32186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="" xmlns:a16="http://schemas.microsoft.com/office/drawing/2014/main" id="{4B11BD6B-0380-48CF-8688-34F21FA6BE61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4140545" y="2503183"/>
            <a:ext cx="519346" cy="38433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22FD82DD-B892-42C2-8B95-6E6EDB3C48FF}"/>
              </a:ext>
            </a:extLst>
          </p:cNvPr>
          <p:cNvSpPr/>
          <p:nvPr/>
        </p:nvSpPr>
        <p:spPr>
          <a:xfrm>
            <a:off x="2990242" y="4526786"/>
            <a:ext cx="1193771" cy="120190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BLDC </a:t>
            </a:r>
            <a:r>
              <a:rPr lang="ko-KR" altLang="en-US" dirty="0"/>
              <a:t>모터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="" xmlns:a16="http://schemas.microsoft.com/office/drawing/2014/main" id="{69FE412A-18EC-46C9-A6B0-2F7E6BD457D7}"/>
              </a:ext>
            </a:extLst>
          </p:cNvPr>
          <p:cNvCxnSpPr>
            <a:cxnSpLocks/>
            <a:stCxn id="19" idx="4"/>
            <a:endCxn id="73" idx="0"/>
          </p:cNvCxnSpPr>
          <p:nvPr/>
        </p:nvCxnSpPr>
        <p:spPr>
          <a:xfrm flipH="1">
            <a:off x="3587128" y="3829195"/>
            <a:ext cx="2081" cy="6975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="" xmlns:a16="http://schemas.microsoft.com/office/drawing/2014/main" id="{B8136568-F2EB-4206-AE86-39740BD32F42}"/>
              </a:ext>
            </a:extLst>
          </p:cNvPr>
          <p:cNvSpPr/>
          <p:nvPr/>
        </p:nvSpPr>
        <p:spPr>
          <a:xfrm>
            <a:off x="1405958" y="4650612"/>
            <a:ext cx="1283103" cy="954257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서보</a:t>
            </a:r>
            <a:r>
              <a:rPr lang="ko-KR" altLang="en-US" dirty="0">
                <a:solidFill>
                  <a:schemeClr val="bg1"/>
                </a:solidFill>
              </a:rPr>
              <a:t> 모터</a:t>
            </a:r>
          </a:p>
        </p:txBody>
      </p:sp>
      <p:cxnSp>
        <p:nvCxnSpPr>
          <p:cNvPr id="85" name="연결선: 꺾임 84">
            <a:extLst>
              <a:ext uri="{FF2B5EF4-FFF2-40B4-BE49-F238E27FC236}">
                <a16:creationId xmlns="" xmlns:a16="http://schemas.microsoft.com/office/drawing/2014/main" id="{496AD470-69DB-4377-9F93-F6ECC98EB0F7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rot="10800000" flipV="1">
            <a:off x="2047510" y="3389750"/>
            <a:ext cx="1086762" cy="126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CEF6972C-6F7C-4062-9CA9-130525936E5F}"/>
              </a:ext>
            </a:extLst>
          </p:cNvPr>
          <p:cNvSpPr txBox="1"/>
          <p:nvPr/>
        </p:nvSpPr>
        <p:spPr>
          <a:xfrm>
            <a:off x="847122" y="4092636"/>
            <a:ext cx="120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7.4V/3.5A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1CE1D125-20A4-4415-92C1-9D9BE6094745}"/>
              </a:ext>
            </a:extLst>
          </p:cNvPr>
          <p:cNvSpPr txBox="1"/>
          <p:nvPr/>
        </p:nvSpPr>
        <p:spPr>
          <a:xfrm>
            <a:off x="5000758" y="3543504"/>
            <a:ext cx="111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5.0V/3A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="" xmlns:a16="http://schemas.microsoft.com/office/drawing/2014/main" id="{CDB879C7-DF10-4815-BB44-9B4EA0845EA5}"/>
              </a:ext>
            </a:extLst>
          </p:cNvPr>
          <p:cNvSpPr/>
          <p:nvPr/>
        </p:nvSpPr>
        <p:spPr>
          <a:xfrm>
            <a:off x="4410187" y="4604744"/>
            <a:ext cx="1495418" cy="10001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FPGA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2" name="연결선: 꺾임 101">
            <a:extLst>
              <a:ext uri="{FF2B5EF4-FFF2-40B4-BE49-F238E27FC236}">
                <a16:creationId xmlns="" xmlns:a16="http://schemas.microsoft.com/office/drawing/2014/main" id="{75533DEA-F01E-45C5-ABB1-08AD72B0A0DE}"/>
              </a:ext>
            </a:extLst>
          </p:cNvPr>
          <p:cNvCxnSpPr>
            <a:cxnSpLocks/>
            <a:stCxn id="7" idx="2"/>
            <a:endCxn id="100" idx="0"/>
          </p:cNvCxnSpPr>
          <p:nvPr/>
        </p:nvCxnSpPr>
        <p:spPr>
          <a:xfrm rot="16200000" flipH="1">
            <a:off x="4526028" y="3972875"/>
            <a:ext cx="698227" cy="56551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="" xmlns:a16="http://schemas.microsoft.com/office/drawing/2014/main" id="{C17BCB8B-F061-4292-A604-1F3F2F851225}"/>
              </a:ext>
            </a:extLst>
          </p:cNvPr>
          <p:cNvCxnSpPr>
            <a:cxnSpLocks/>
            <a:endCxn id="47" idx="0"/>
          </p:cNvCxnSpPr>
          <p:nvPr/>
        </p:nvCxnSpPr>
        <p:spPr>
          <a:xfrm rot="5400000">
            <a:off x="7547192" y="230383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="" xmlns:a16="http://schemas.microsoft.com/office/drawing/2014/main" id="{192074F0-CD80-4A4A-AF97-737D382EC316}"/>
              </a:ext>
            </a:extLst>
          </p:cNvPr>
          <p:cNvCxnSpPr>
            <a:cxnSpLocks/>
            <a:endCxn id="122" idx="0"/>
          </p:cNvCxnSpPr>
          <p:nvPr/>
        </p:nvCxnSpPr>
        <p:spPr>
          <a:xfrm rot="16200000" flipH="1">
            <a:off x="8813370" y="2290829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다이아몬드 119">
            <a:extLst>
              <a:ext uri="{FF2B5EF4-FFF2-40B4-BE49-F238E27FC236}">
                <a16:creationId xmlns="" xmlns:a16="http://schemas.microsoft.com/office/drawing/2014/main" id="{E331EC70-3C89-46C8-A6E5-E4A04B90336D}"/>
              </a:ext>
            </a:extLst>
          </p:cNvPr>
          <p:cNvSpPr/>
          <p:nvPr/>
        </p:nvSpPr>
        <p:spPr>
          <a:xfrm>
            <a:off x="6222099" y="4587431"/>
            <a:ext cx="1398656" cy="1201907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사다리꼴 120">
            <a:extLst>
              <a:ext uri="{FF2B5EF4-FFF2-40B4-BE49-F238E27FC236}">
                <a16:creationId xmlns="" xmlns:a16="http://schemas.microsoft.com/office/drawing/2014/main" id="{14889ED4-7D5B-4880-A1E6-7C15BB01CDB8}"/>
              </a:ext>
            </a:extLst>
          </p:cNvPr>
          <p:cNvSpPr/>
          <p:nvPr/>
        </p:nvSpPr>
        <p:spPr>
          <a:xfrm>
            <a:off x="9466117" y="4652609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5212B022-69CD-408A-B95F-6381DCCDC82A}"/>
              </a:ext>
            </a:extLst>
          </p:cNvPr>
          <p:cNvSpPr/>
          <p:nvPr/>
        </p:nvSpPr>
        <p:spPr>
          <a:xfrm>
            <a:off x="9103723" y="2989555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A0A2C3DB-3B8D-4747-9555-68157A5D267C}"/>
              </a:ext>
            </a:extLst>
          </p:cNvPr>
          <p:cNvSpPr txBox="1"/>
          <p:nvPr/>
        </p:nvSpPr>
        <p:spPr>
          <a:xfrm>
            <a:off x="6222099" y="3548754"/>
            <a:ext cx="9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12V/1A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E90FF9B9-C748-48E5-AF00-9544600BE9DF}"/>
              </a:ext>
            </a:extLst>
          </p:cNvPr>
          <p:cNvSpPr txBox="1"/>
          <p:nvPr/>
        </p:nvSpPr>
        <p:spPr>
          <a:xfrm>
            <a:off x="9983479" y="3537185"/>
            <a:ext cx="100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B3D27620-1D9C-4A5F-9CBD-114FD75C7506}"/>
              </a:ext>
            </a:extLst>
          </p:cNvPr>
          <p:cNvSpPr/>
          <p:nvPr/>
        </p:nvSpPr>
        <p:spPr>
          <a:xfrm>
            <a:off x="8041138" y="4108419"/>
            <a:ext cx="1021252" cy="86487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엔코더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="" xmlns:a16="http://schemas.microsoft.com/office/drawing/2014/main" id="{7DE43A33-D599-4E28-BBB2-EE28C3F95A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87304" y="3909776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="" xmlns:a16="http://schemas.microsoft.com/office/drawing/2014/main" id="{92A7F250-1717-48F9-ADD2-4FC7F8A81E20}"/>
              </a:ext>
            </a:extLst>
          </p:cNvPr>
          <p:cNvCxnSpPr>
            <a:cxnSpLocks/>
          </p:cNvCxnSpPr>
          <p:nvPr/>
        </p:nvCxnSpPr>
        <p:spPr>
          <a:xfrm rot="5400000">
            <a:off x="6887953" y="390181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BAB48A8-D359-45FA-8768-DB930C7BCA68}"/>
              </a:ext>
            </a:extLst>
          </p:cNvPr>
          <p:cNvSpPr txBox="1"/>
          <p:nvPr/>
        </p:nvSpPr>
        <p:spPr>
          <a:xfrm>
            <a:off x="7905925" y="5127740"/>
            <a:ext cx="9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="" xmlns:a16="http://schemas.microsoft.com/office/drawing/2014/main" id="{B9314099-6FA3-46EE-B15E-3350A49B504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270812" y="4973295"/>
            <a:ext cx="1280952" cy="58395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0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860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구현</a:t>
            </a:r>
            <a:endParaRPr lang="en-US" altLang="ko-KR" sz="4000" dirty="0"/>
          </a:p>
          <a:p>
            <a:pPr marL="0" indent="0">
              <a:buNone/>
            </a:pPr>
            <a:endParaRPr lang="en-US" altLang="ko-KR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74058" y="1842248"/>
            <a:ext cx="11066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- </a:t>
            </a:r>
            <a:r>
              <a:rPr lang="en-US" altLang="ko-KR" sz="2000" dirty="0" err="1"/>
              <a:t>Pmod</a:t>
            </a:r>
            <a:r>
              <a:rPr lang="en-US" altLang="ko-KR" sz="2000" dirty="0"/>
              <a:t> IP/interface</a:t>
            </a:r>
            <a:r>
              <a:rPr lang="ko-KR" altLang="en-US" sz="2000" dirty="0"/>
              <a:t>를 사용하기 위해서는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Digilent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Vivado</a:t>
            </a:r>
            <a:r>
              <a:rPr lang="en-US" altLang="ko-KR" sz="2000" dirty="0"/>
              <a:t> IP Library’ </a:t>
            </a:r>
            <a:r>
              <a:rPr lang="ko-KR" altLang="en-US" sz="2000" dirty="0"/>
              <a:t>추가해야 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>
                <a:hlinkClick r:id="rId2"/>
              </a:rPr>
              <a:t>https://reference.digilentinc.com/learn/programmable-logic/tutorials/pmod-ips/start</a:t>
            </a:r>
            <a:endParaRPr lang="en-US" altLang="ko-KR" sz="2000" dirty="0"/>
          </a:p>
          <a:p>
            <a:r>
              <a:rPr lang="en-US" altLang="ko-KR" sz="2000" dirty="0">
                <a:hlinkClick r:id="rId3"/>
              </a:rPr>
              <a:t>    https://github.com/Digilent/vivado-library/releases?_ga=2.164760828.296189845.1555636548-932545207.1555636548</a:t>
            </a:r>
            <a:r>
              <a:rPr lang="ko-KR" altLang="en-US" sz="2000" dirty="0"/>
              <a:t>  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430243" y="3165687"/>
            <a:ext cx="6805333" cy="3235178"/>
            <a:chOff x="2446243" y="3165687"/>
            <a:chExt cx="6805333" cy="323517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243" y="3165687"/>
              <a:ext cx="6805333" cy="3235178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3926541" y="5903259"/>
              <a:ext cx="11026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922494" y="3406590"/>
              <a:ext cx="11026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796554" y="4320996"/>
              <a:ext cx="5513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8519886" y="3406590"/>
            <a:ext cx="3091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/>
                <a:ea typeface="맑은 고딕"/>
              </a:rPr>
              <a:t>※ </a:t>
            </a:r>
            <a:r>
              <a:rPr lang="ko-KR" altLang="en-US" dirty="0">
                <a:latin typeface="맑은 고딕"/>
                <a:ea typeface="맑은 고딕"/>
              </a:rPr>
              <a:t>다운 받은 파일 전체를 추가해야 </a:t>
            </a:r>
            <a:r>
              <a:rPr lang="en-US" altLang="ko-KR" dirty="0">
                <a:latin typeface="맑은 고딕"/>
                <a:ea typeface="맑은 고딕"/>
              </a:rPr>
              <a:t>IP / interface</a:t>
            </a:r>
            <a:r>
              <a:rPr lang="ko-KR" altLang="en-US" dirty="0">
                <a:latin typeface="맑은 고딕"/>
                <a:ea typeface="맑은 고딕"/>
              </a:rPr>
              <a:t>를 사용할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29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4059" y="1627096"/>
            <a:ext cx="1043491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2) </a:t>
            </a:r>
            <a:r>
              <a:rPr lang="ko-KR" altLang="en-US" sz="2000" dirty="0"/>
              <a:t>다음 주 과제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SDK</a:t>
            </a:r>
            <a:r>
              <a:rPr lang="ko-KR" altLang="en-US" sz="2000" dirty="0"/>
              <a:t>로 구현된 예제를 </a:t>
            </a:r>
            <a:r>
              <a:rPr lang="en-US" altLang="ko-KR" sz="2000" dirty="0" err="1"/>
              <a:t>petalinux</a:t>
            </a:r>
            <a:r>
              <a:rPr lang="en-US" altLang="ko-KR" sz="2000" dirty="0"/>
              <a:t> </a:t>
            </a:r>
            <a:r>
              <a:rPr lang="ko-KR" altLang="en-US" sz="2000" dirty="0"/>
              <a:t>버전으로 변환하기 위해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en-US" altLang="ko-KR" sz="2000" dirty="0" err="1"/>
              <a:t>PmodCAN</a:t>
            </a:r>
            <a:r>
              <a:rPr lang="en-US" altLang="ko-KR" sz="2000" dirty="0"/>
              <a:t> </a:t>
            </a:r>
            <a:r>
              <a:rPr lang="ko-KR" altLang="en-US" sz="2000" dirty="0"/>
              <a:t>내부 </a:t>
            </a:r>
            <a:r>
              <a:rPr lang="en-US" altLang="ko-KR" sz="2000" dirty="0"/>
              <a:t>IC mcp25625 SPI </a:t>
            </a:r>
            <a:r>
              <a:rPr lang="ko-KR" altLang="en-US" sz="2000" dirty="0"/>
              <a:t>프로토콜 분석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ko-KR" altLang="en-US" sz="2000" dirty="0"/>
              <a:t>예제 </a:t>
            </a:r>
            <a:r>
              <a:rPr lang="en-US" altLang="ko-KR" sz="2000" dirty="0"/>
              <a:t>SPI </a:t>
            </a:r>
            <a:r>
              <a:rPr lang="ko-KR" altLang="en-US" sz="2000" dirty="0"/>
              <a:t>함수 분석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SPI </a:t>
            </a:r>
            <a:r>
              <a:rPr lang="ko-KR" altLang="en-US" sz="2000" dirty="0"/>
              <a:t>디바이스 드라이버 분석</a:t>
            </a:r>
            <a:r>
              <a:rPr lang="en-US" altLang="ko-KR" sz="2000" dirty="0"/>
              <a:t>(</a:t>
            </a:r>
            <a:r>
              <a:rPr lang="ko-KR" altLang="en-US" sz="2000" dirty="0"/>
              <a:t>선택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시스템 프로그래밍 복습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User-App </a:t>
            </a:r>
            <a:r>
              <a:rPr lang="ko-KR" altLang="en-US" sz="2000" dirty="0"/>
              <a:t>작성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41699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8660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3995664" y="12583"/>
            <a:ext cx="4461924" cy="6858000"/>
            <a:chOff x="3865038" y="12583"/>
            <a:chExt cx="4461924" cy="6858000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9C3223E9-378A-4B2F-AF67-0FA25780D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5038" y="12583"/>
              <a:ext cx="4461924" cy="6858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10C51030-8C8C-41AF-AD75-56E2E73A59BA}"/>
                </a:ext>
              </a:extLst>
            </p:cNvPr>
            <p:cNvSpPr/>
            <p:nvPr/>
          </p:nvSpPr>
          <p:spPr>
            <a:xfrm>
              <a:off x="4219662" y="2063692"/>
              <a:ext cx="738232" cy="19294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896BB406-7FB8-46B2-8E9B-40BE63897AF5}"/>
                </a:ext>
              </a:extLst>
            </p:cNvPr>
            <p:cNvSpPr/>
            <p:nvPr/>
          </p:nvSpPr>
          <p:spPr>
            <a:xfrm>
              <a:off x="4219662" y="1057672"/>
              <a:ext cx="1325461" cy="25372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="" xmlns:a16="http://schemas.microsoft.com/office/drawing/2014/main" id="{A88A98A1-1D84-463A-8210-765BC62898E3}"/>
                </a:ext>
              </a:extLst>
            </p:cNvPr>
            <p:cNvSpPr/>
            <p:nvPr/>
          </p:nvSpPr>
          <p:spPr>
            <a:xfrm>
              <a:off x="4219662" y="4767953"/>
              <a:ext cx="738232" cy="19294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5853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6" y="2640721"/>
            <a:ext cx="9905998" cy="1144968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b="1" dirty="0">
                <a:latin typeface="맑은 고딕"/>
              </a:rPr>
              <a:t>2</a:t>
            </a:r>
            <a:r>
              <a:rPr lang="ko-KR" altLang="en-US" sz="4800" b="1" dirty="0">
                <a:latin typeface="맑은 고딕"/>
              </a:rPr>
              <a:t>차 프로젝트 </a:t>
            </a:r>
            <a:r>
              <a:rPr lang="ko-KR" altLang="en-US" sz="4800" b="1" dirty="0" smtClean="0">
                <a:latin typeface="맑은 고딕"/>
              </a:rPr>
              <a:t>결과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77608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  </a:t>
            </a:r>
            <a:r>
              <a:rPr lang="ko-KR" altLang="en-US" dirty="0"/>
              <a:t>유아 전동차 제원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공차 중량 </a:t>
            </a:r>
            <a:r>
              <a:rPr lang="en-US" altLang="ko-KR" dirty="0"/>
              <a:t>: 11.3kg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타이어 직경 </a:t>
            </a:r>
            <a:r>
              <a:rPr lang="en-US" altLang="ko-KR" dirty="0"/>
              <a:t>: 215mm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기어박스 기어 비 </a:t>
            </a:r>
            <a:r>
              <a:rPr lang="en-US" altLang="ko-KR" dirty="0"/>
              <a:t>1:80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사람</a:t>
            </a:r>
            <a:r>
              <a:rPr lang="en-US" altLang="ko-KR" dirty="0"/>
              <a:t>(70kg)</a:t>
            </a:r>
            <a:r>
              <a:rPr lang="ko-KR" altLang="en-US" dirty="0"/>
              <a:t>이 탑승 했을 때 이 전동차를 구동하기 위한 최소 토크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타이어 반경 </a:t>
            </a:r>
            <a:r>
              <a:rPr lang="en-US" altLang="ko-KR" dirty="0"/>
              <a:t>(CM)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차량의 중량</a:t>
            </a:r>
            <a:r>
              <a:rPr lang="en-US" altLang="ko-KR" dirty="0"/>
              <a:t>(</a:t>
            </a:r>
            <a:r>
              <a:rPr lang="en-US" altLang="ko-KR" dirty="0" err="1"/>
              <a:t>kgf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기어 비</a:t>
            </a:r>
            <a:r>
              <a:rPr lang="en-US" altLang="ko-KR" dirty="0"/>
              <a:t>) = (10.75x81.3) / 80 = 10.924kgf.cm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구동계의 마찰이나 효율</a:t>
            </a:r>
            <a:r>
              <a:rPr lang="en-US" altLang="ko-KR" dirty="0"/>
              <a:t>, </a:t>
            </a:r>
            <a:r>
              <a:rPr lang="ko-KR" altLang="en-US" dirty="0"/>
              <a:t>타이어의 </a:t>
            </a:r>
            <a:r>
              <a:rPr lang="ko-KR" altLang="en-US" dirty="0" err="1"/>
              <a:t>접지력</a:t>
            </a:r>
            <a:r>
              <a:rPr lang="en-US" altLang="ko-KR" dirty="0"/>
              <a:t>,</a:t>
            </a:r>
            <a:r>
              <a:rPr lang="ko-KR" altLang="en-US" dirty="0"/>
              <a:t> 노면의 마찰력 등을 고려하여 </a:t>
            </a:r>
            <a:r>
              <a:rPr lang="en-US" altLang="ko-KR" dirty="0"/>
              <a:t>2</a:t>
            </a:r>
            <a:r>
              <a:rPr lang="ko-KR" altLang="en-US" dirty="0"/>
              <a:t>배 값 적용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>
                <a:latin typeface="Tw Cen MT" panose="020B0602020104020603" pitchFamily="34" charset="0"/>
              </a:rPr>
              <a:t>= 20kg.cm </a:t>
            </a:r>
            <a:r>
              <a:rPr lang="ko-KR" altLang="en-US" dirty="0">
                <a:latin typeface="Tw Cen MT" panose="020B0602020104020603" pitchFamily="34" charset="0"/>
              </a:rPr>
              <a:t>필요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522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* </a:t>
            </a:r>
            <a:r>
              <a:rPr lang="ko-KR" altLang="en-US" dirty="0"/>
              <a:t>발생한 문제점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</a:t>
            </a:r>
            <a:endParaRPr lang="en-US" altLang="ko-KR" dirty="0"/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1. </a:t>
            </a:r>
            <a:r>
              <a:rPr lang="ko-KR" altLang="en-US" dirty="0"/>
              <a:t>유아 전동차에 대한 기본 데이터가 부족하여 구동 축 대부분이 같은 구조의 유형이라 생각함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r>
              <a:rPr lang="ko-KR" altLang="en-US" dirty="0"/>
              <a:t>그것으로 인하여 가격이 저렴한 제품으로만 구매 하려고 함</a:t>
            </a:r>
            <a:r>
              <a:rPr lang="en-US" altLang="ko-KR" dirty="0"/>
              <a:t>.(</a:t>
            </a:r>
            <a:r>
              <a:rPr lang="ko-KR" altLang="en-US" dirty="0"/>
              <a:t>사전 데이터 분석 부족</a:t>
            </a:r>
            <a:r>
              <a:rPr lang="en-US" altLang="ko-KR" dirty="0"/>
              <a:t>)</a:t>
            </a:r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2. </a:t>
            </a:r>
            <a:r>
              <a:rPr lang="ko-KR" altLang="en-US" dirty="0"/>
              <a:t>뒷바퀴 고정 축을 가공하여 연결 하려 했으나 구매한 전동차 </a:t>
            </a:r>
            <a:r>
              <a:rPr lang="en-US" altLang="ko-KR" dirty="0"/>
              <a:t>3</a:t>
            </a:r>
            <a:r>
              <a:rPr lang="ko-KR" altLang="en-US" dirty="0"/>
              <a:t>제품 중 </a:t>
            </a:r>
            <a:r>
              <a:rPr lang="en-US" altLang="ko-KR" dirty="0"/>
              <a:t>2</a:t>
            </a:r>
            <a:r>
              <a:rPr lang="ko-KR" altLang="en-US" dirty="0"/>
              <a:t>제품은 할 수 없는 구조로 되어있음</a:t>
            </a:r>
            <a:r>
              <a:rPr lang="en-US" altLang="ko-KR" dirty="0"/>
              <a:t>.(</a:t>
            </a:r>
            <a:r>
              <a:rPr lang="ko-KR" altLang="en-US" dirty="0"/>
              <a:t>비용 낭비 발생</a:t>
            </a:r>
            <a:r>
              <a:rPr lang="en-US" altLang="ko-KR" dirty="0"/>
              <a:t>)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3. </a:t>
            </a:r>
            <a:r>
              <a:rPr lang="ko-KR" altLang="en-US" dirty="0"/>
              <a:t>선정한 전동차의 기어박스 기어비가 줄어들어 기존에 기어 샤프트에 베어링을 삽입하여 마찰을 줄여 사용하려 했으나</a:t>
            </a:r>
            <a:r>
              <a:rPr lang="en-US" altLang="ko-KR" dirty="0"/>
              <a:t>  </a:t>
            </a:r>
            <a:r>
              <a:rPr lang="ko-KR" altLang="en-US" dirty="0"/>
              <a:t>선정한 모터의 토크를 견디지 못하고 기어가 파손 될 것으로 생각하여 메탈 재질로 변경함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4. </a:t>
            </a:r>
            <a:r>
              <a:rPr lang="ko-KR" altLang="en-US" dirty="0"/>
              <a:t>비용을 생각하여 적정 토크에 근접한 모터와 변속기를 선정하기위한 조사 기간이 오래 걸림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5214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  <a:endParaRPr lang="en-US" altLang="ko-KR" dirty="0"/>
          </a:p>
          <a:p>
            <a:pPr lvl="0" defTabSz="914400" latinLnBrk="1"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en-US" altLang="ko-KR" dirty="0"/>
              <a:t>1</a:t>
            </a:r>
            <a:r>
              <a:rPr lang="ko-KR" altLang="en-US" dirty="0"/>
              <a:t>차 구동 축 연결 방안에 대한 문제점 발생 </a:t>
            </a:r>
            <a:r>
              <a:rPr lang="en-US" altLang="ko-KR" dirty="0"/>
              <a:t>– </a:t>
            </a:r>
            <a:r>
              <a:rPr lang="ko-KR" altLang="en-US" dirty="0"/>
              <a:t>기존에 방식대로 연결하면 바퀴와 구동 축 간에 유격이 심함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제작한 베어링 규격이 구동 축 전동차 기구물과 맞지 않음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기어박스 쪽 구동 축 연결 부위에 기구 간섭 발생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업체와 제작 일정이 딜레이 되어 진행에 어려움 발생 </a:t>
            </a:r>
            <a:r>
              <a:rPr lang="en-US" altLang="ko-KR" dirty="0"/>
              <a:t>– </a:t>
            </a:r>
            <a:r>
              <a:rPr lang="ko-KR" altLang="en-US" dirty="0"/>
              <a:t>예상 일정 보다 </a:t>
            </a:r>
            <a:r>
              <a:rPr lang="en-US" altLang="ko-KR" dirty="0"/>
              <a:t>7</a:t>
            </a:r>
            <a:r>
              <a:rPr lang="ko-KR" altLang="en-US" dirty="0"/>
              <a:t>일 소비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en-US" altLang="ko-KR" dirty="0"/>
              <a:t> BLDC</a:t>
            </a:r>
            <a:r>
              <a:rPr lang="ko-KR" altLang="en-US" dirty="0"/>
              <a:t> 모터 제조사 별로 프로젝트에 적합한 모터를 선정하였으나 전동차의 기어박스의 기구 적인 문제로 모터 사이즈를 줄여야 하는 상황 발생</a:t>
            </a:r>
            <a:r>
              <a:rPr lang="en-US" altLang="ko-KR" dirty="0"/>
              <a:t>.</a:t>
            </a:r>
          </a:p>
          <a:p>
            <a:pPr latinLnBrk="1"/>
            <a:r>
              <a:rPr lang="en-US" altLang="ko-KR" dirty="0"/>
              <a:t>-   </a:t>
            </a:r>
            <a:r>
              <a:rPr lang="en-US" altLang="ko-KR" dirty="0" err="1"/>
              <a:t>Hobbywing</a:t>
            </a:r>
            <a:r>
              <a:rPr lang="en-US" altLang="ko-KR" dirty="0"/>
              <a:t> </a:t>
            </a:r>
            <a:r>
              <a:rPr lang="ko-KR" altLang="en-US" dirty="0"/>
              <a:t>社 </a:t>
            </a:r>
            <a:r>
              <a:rPr lang="en-US" altLang="ko-KR" dirty="0"/>
              <a:t>(</a:t>
            </a:r>
            <a:r>
              <a:rPr lang="en-US" altLang="ko-KR" dirty="0" err="1"/>
              <a:t>Xerun</a:t>
            </a:r>
            <a:r>
              <a:rPr lang="en-US" altLang="ko-KR" dirty="0"/>
              <a:t> 4274-2250kV </a:t>
            </a:r>
            <a:r>
              <a:rPr lang="ko-KR" altLang="en-US" dirty="0" err="1"/>
              <a:t>센서드</a:t>
            </a:r>
            <a:r>
              <a:rPr lang="ko-KR" altLang="en-US" dirty="0"/>
              <a:t> 타입 모터 </a:t>
            </a:r>
            <a:r>
              <a:rPr lang="en-US" altLang="ko-KR" dirty="0"/>
              <a:t>+ </a:t>
            </a:r>
            <a:r>
              <a:rPr lang="en-US" altLang="ko-KR" dirty="0" err="1"/>
              <a:t>Xerun</a:t>
            </a:r>
            <a:r>
              <a:rPr lang="en-US" altLang="ko-KR" dirty="0"/>
              <a:t> XR8 PLUS</a:t>
            </a:r>
            <a:r>
              <a:rPr lang="ko-KR" altLang="en-US" dirty="0"/>
              <a:t>변속기 조합  </a:t>
            </a:r>
            <a:r>
              <a:rPr lang="en-US" altLang="ko-KR" dirty="0"/>
              <a:t>) </a:t>
            </a:r>
          </a:p>
          <a:p>
            <a:pPr latinLnBrk="1"/>
            <a:r>
              <a:rPr lang="en-US" altLang="ko-KR" dirty="0"/>
              <a:t>	→ </a:t>
            </a:r>
            <a:r>
              <a:rPr lang="ko-KR" altLang="en-US" dirty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Xerun</a:t>
            </a:r>
            <a:r>
              <a:rPr lang="en-US" altLang="ko-KR" dirty="0">
                <a:solidFill>
                  <a:srgbClr val="FF0000"/>
                </a:solidFill>
              </a:rPr>
              <a:t> 3652-3100kv </a:t>
            </a:r>
            <a:r>
              <a:rPr lang="ko-KR" altLang="en-US" dirty="0" err="1">
                <a:solidFill>
                  <a:srgbClr val="FF0000"/>
                </a:solidFill>
              </a:rPr>
              <a:t>센서드</a:t>
            </a:r>
            <a:r>
              <a:rPr lang="ko-KR" altLang="en-US" dirty="0">
                <a:solidFill>
                  <a:srgbClr val="FF0000"/>
                </a:solidFill>
              </a:rPr>
              <a:t> 타입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en-US" altLang="ko-KR" dirty="0" err="1">
                <a:solidFill>
                  <a:srgbClr val="FF0000"/>
                </a:solidFill>
              </a:rPr>
              <a:t>Xerun</a:t>
            </a:r>
            <a:r>
              <a:rPr lang="en-US" altLang="ko-KR" dirty="0">
                <a:solidFill>
                  <a:srgbClr val="FF0000"/>
                </a:solidFill>
              </a:rPr>
              <a:t> XR8 SCT) </a:t>
            </a:r>
          </a:p>
          <a:p>
            <a:pPr latinLnBrk="1"/>
            <a:r>
              <a:rPr lang="en-US" altLang="ko-KR" dirty="0"/>
              <a:t>    	</a:t>
            </a:r>
            <a:r>
              <a:rPr lang="ko-KR" altLang="en-US" dirty="0"/>
              <a:t>토크 </a:t>
            </a:r>
            <a:r>
              <a:rPr lang="en-US" altLang="ko-KR" dirty="0"/>
              <a:t>: 6.49~41.12kg-cm → </a:t>
            </a:r>
            <a:r>
              <a:rPr lang="en-US" altLang="ko-KR" dirty="0">
                <a:solidFill>
                  <a:srgbClr val="FF0000"/>
                </a:solidFill>
              </a:rPr>
              <a:t>4.3987~27.649kg-cm</a:t>
            </a:r>
          </a:p>
          <a:p>
            <a:pPr latinLnBrk="1"/>
            <a:r>
              <a:rPr lang="en-US" altLang="ko-KR" dirty="0"/>
              <a:t>    	</a:t>
            </a:r>
            <a:r>
              <a:rPr lang="ko-KR" altLang="en-US" dirty="0"/>
              <a:t>속도</a:t>
            </a:r>
            <a:r>
              <a:rPr lang="en-US" altLang="ko-KR" dirty="0"/>
              <a:t>km/h</a:t>
            </a:r>
            <a:r>
              <a:rPr lang="ko-KR" altLang="en-US" dirty="0"/>
              <a:t> </a:t>
            </a:r>
            <a:r>
              <a:rPr lang="en-US" altLang="ko-KR" dirty="0"/>
              <a:t>: [{rpm/(</a:t>
            </a:r>
            <a:r>
              <a:rPr lang="ko-KR" altLang="en-US" dirty="0" err="1"/>
              <a:t>기어비</a:t>
            </a:r>
            <a:r>
              <a:rPr lang="en-US" altLang="ko-KR" dirty="0"/>
              <a:t>)} x</a:t>
            </a:r>
            <a:r>
              <a:rPr lang="ko-KR" altLang="en-US" dirty="0"/>
              <a:t> 바퀴 직경 </a:t>
            </a:r>
            <a:r>
              <a:rPr lang="en-US" altLang="ko-KR" dirty="0"/>
              <a:t>x 3.14 ] / 1000 x 60 =  </a:t>
            </a:r>
            <a:r>
              <a:rPr lang="ko-KR" altLang="en-US" dirty="0"/>
              <a:t>최대 </a:t>
            </a:r>
            <a:r>
              <a:rPr lang="en-US" altLang="ko-KR" dirty="0"/>
              <a:t>25km/h→</a:t>
            </a:r>
            <a:r>
              <a:rPr lang="en-US" altLang="ko-KR" dirty="0">
                <a:solidFill>
                  <a:srgbClr val="FF0000"/>
                </a:solidFill>
              </a:rPr>
              <a:t>17.42km/h </a:t>
            </a:r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5038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5. </a:t>
            </a:r>
            <a:r>
              <a:rPr lang="ko-KR" altLang="en-US" dirty="0"/>
              <a:t>기존에 선정한 </a:t>
            </a:r>
            <a:r>
              <a:rPr lang="ko-KR" altLang="en-US" dirty="0" err="1"/>
              <a:t>서보</a:t>
            </a:r>
            <a:r>
              <a:rPr lang="ko-KR" altLang="en-US" dirty="0"/>
              <a:t> 모터의 </a:t>
            </a:r>
            <a:r>
              <a:rPr lang="ko-KR" altLang="en-US" dirty="0" err="1"/>
              <a:t>토크량</a:t>
            </a:r>
            <a:r>
              <a:rPr lang="ko-KR" altLang="en-US" dirty="0"/>
              <a:t> 부족으로 고장나는 상황 발생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marL="285750" lvl="0" indent="-285750" defTabSz="914400" latinLnBrk="1">
              <a:buFontTx/>
              <a:buChar char="-"/>
              <a:defRPr/>
            </a:pPr>
            <a:r>
              <a:rPr lang="ko-KR" altLang="en-US" dirty="0" err="1"/>
              <a:t>조향</a:t>
            </a:r>
            <a:r>
              <a:rPr lang="ko-KR" altLang="en-US" dirty="0"/>
              <a:t> 파트에 장착하기위해 </a:t>
            </a:r>
            <a:r>
              <a:rPr lang="en-US" altLang="ko-KR" dirty="0"/>
              <a:t>BLDC</a:t>
            </a:r>
            <a:r>
              <a:rPr lang="ko-KR" altLang="en-US" dirty="0"/>
              <a:t>모터의 최대 토크를 고려하여 비슷한 </a:t>
            </a:r>
            <a:r>
              <a:rPr lang="ko-KR" altLang="en-US" dirty="0" err="1"/>
              <a:t>토크량의</a:t>
            </a:r>
            <a:r>
              <a:rPr lang="ko-KR" altLang="en-US" dirty="0"/>
              <a:t> </a:t>
            </a:r>
            <a:r>
              <a:rPr lang="ko-KR" altLang="en-US" dirty="0" err="1"/>
              <a:t>서보</a:t>
            </a:r>
            <a:r>
              <a:rPr lang="ko-KR" altLang="en-US" dirty="0"/>
              <a:t> 모터를 선정하였으나 사람</a:t>
            </a:r>
            <a:r>
              <a:rPr lang="en-US" altLang="ko-KR" dirty="0"/>
              <a:t>(68kg)</a:t>
            </a:r>
            <a:r>
              <a:rPr lang="ko-KR" altLang="en-US" dirty="0"/>
              <a:t>을 탑승하여 </a:t>
            </a:r>
            <a:r>
              <a:rPr lang="ko-KR" altLang="en-US" dirty="0" err="1"/>
              <a:t>조향</a:t>
            </a:r>
            <a:r>
              <a:rPr lang="ko-KR" altLang="en-US" dirty="0"/>
              <a:t> 부분에 무게를 집중 시켜보니  </a:t>
            </a:r>
            <a:r>
              <a:rPr lang="ko-KR" altLang="en-US" dirty="0" err="1"/>
              <a:t>서보</a:t>
            </a:r>
            <a:r>
              <a:rPr lang="ko-KR" altLang="en-US" dirty="0"/>
              <a:t> 모터가 고장나는 상황 발생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ko-KR" altLang="en-US" dirty="0" err="1"/>
              <a:t>토크량이</a:t>
            </a:r>
            <a:r>
              <a:rPr lang="ko-KR" altLang="en-US" dirty="0"/>
              <a:t> 가장 큰 </a:t>
            </a:r>
            <a:r>
              <a:rPr lang="ko-KR" altLang="en-US" dirty="0" err="1"/>
              <a:t>서보</a:t>
            </a:r>
            <a:r>
              <a:rPr lang="ko-KR" altLang="en-US" dirty="0"/>
              <a:t> 모터로 교체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r>
              <a:rPr lang="en-US" altLang="ko-KR" dirty="0">
                <a:latin typeface="Tw Cen MT" panose="020B0602020104020603" pitchFamily="34" charset="0"/>
              </a:rPr>
              <a:t>     LW-25MG(25kg.cm/7.4V -0.14sec/60˚) </a:t>
            </a:r>
            <a:r>
              <a:rPr lang="en-US" altLang="ko-KR" dirty="0">
                <a:latin typeface="Tw Cen MT" panose="020B0602020104020603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변경</a:t>
            </a:r>
            <a:r>
              <a:rPr lang="en-US" altLang="ko-KR" dirty="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HS-D845WP(50kg.cm/7.4-0.17sec/60˚)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2731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372846B-7B23-4006-8D28-216697C3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30" y="1714500"/>
            <a:ext cx="2779240" cy="41055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6072B0F-F3DC-484F-91BD-3C65192E0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46" y="1714499"/>
            <a:ext cx="2779240" cy="4105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6E683AB-43BC-4061-80D0-043644193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07061" y="1714499"/>
            <a:ext cx="2779240" cy="410553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89191745-7221-4B7F-B96B-9E6F2CCAEA95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벤츠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57713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604418C-96BB-487A-A843-2B81E3BE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23" y="1714499"/>
            <a:ext cx="2779240" cy="4105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C310847-E679-465A-94C1-3EC04CAD5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2" y="1714499"/>
            <a:ext cx="2779240" cy="4105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E3135A1-CC57-4DA5-A1BD-575CD212F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61" y="1714501"/>
            <a:ext cx="2779240" cy="4105528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C0EA6164-5AEB-4696-8DEE-DE3106675C11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latin typeface="맑은 고딕"/>
              </a:rPr>
              <a:t>하네스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066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통신 네트워크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489" y="1329144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277248" y="1873521"/>
            <a:ext cx="1495418" cy="2402351"/>
            <a:chOff x="9188348" y="1873521"/>
            <a:chExt cx="1495418" cy="2402351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928D0EFB-ED56-4AE6-A42C-DDF4AAC80A09}"/>
                </a:ext>
              </a:extLst>
            </p:cNvPr>
            <p:cNvSpPr/>
            <p:nvPr/>
          </p:nvSpPr>
          <p:spPr>
            <a:xfrm>
              <a:off x="918834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pmod</a:t>
              </a:r>
              <a:r>
                <a:rPr lang="en-US" altLang="ko-KR" dirty="0">
                  <a:solidFill>
                    <a:schemeClr val="bg1"/>
                  </a:solidFill>
                </a:rPr>
                <a:t> 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9FECC82B-8378-4DC2-A25D-18852582CB61}"/>
                </a:ext>
              </a:extLst>
            </p:cNvPr>
            <p:cNvSpPr/>
            <p:nvPr/>
          </p:nvSpPr>
          <p:spPr>
            <a:xfrm>
              <a:off x="929708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87681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2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0FB50FD-B077-4578-8CD0-D926A02D8EB4}"/>
                </a:ext>
              </a:extLst>
            </p:cNvPr>
            <p:cNvSpPr txBox="1"/>
            <p:nvPr/>
          </p:nvSpPr>
          <p:spPr>
            <a:xfrm>
              <a:off x="1008123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099865" y="3161716"/>
            <a:ext cx="6357018" cy="1323668"/>
            <a:chOff x="3099865" y="3161716"/>
            <a:chExt cx="6357018" cy="1323668"/>
          </a:xfrm>
          <a:effectLst/>
        </p:grpSpPr>
        <p:sp>
          <p:nvSpPr>
            <p:cNvPr id="30" name="다이아몬드 29">
              <a:extLst>
                <a:ext uri="{FF2B5EF4-FFF2-40B4-BE49-F238E27FC236}">
                  <a16:creationId xmlns="" xmlns:a16="http://schemas.microsoft.com/office/drawing/2014/main" id="{B4DEBDF1-8D80-41B5-AE62-B51AE1D4DB3F}"/>
                </a:ext>
              </a:extLst>
            </p:cNvPr>
            <p:cNvSpPr/>
            <p:nvPr/>
          </p:nvSpPr>
          <p:spPr>
            <a:xfrm>
              <a:off x="5212930" y="3161716"/>
              <a:ext cx="1765907" cy="1323668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MCU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182859" y="3732613"/>
              <a:ext cx="2274024" cy="543259"/>
              <a:chOff x="7182859" y="3732613"/>
              <a:chExt cx="2274024" cy="543259"/>
            </a:xfrm>
          </p:grpSpPr>
          <p:cxnSp>
            <p:nvCxnSpPr>
              <p:cNvPr id="36" name="직선 화살표 연결선 35">
                <a:extLst>
                  <a:ext uri="{FF2B5EF4-FFF2-40B4-BE49-F238E27FC236}">
                    <a16:creationId xmlns="" xmlns:a16="http://schemas.microsoft.com/office/drawing/2014/main" id="{33CD0496-0346-4DC9-8B53-0936085391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2860" y="3732613"/>
                <a:ext cx="1885121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="" xmlns:a16="http://schemas.microsoft.com/office/drawing/2014/main" id="{A5684918-4B2A-42EB-8015-D29D9B512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2859" y="3867768"/>
                <a:ext cx="1885122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06A8E544-F3C4-4C08-A6A9-CFEAB98653A9}"/>
                  </a:ext>
                </a:extLst>
              </p:cNvPr>
              <p:cNvSpPr txBox="1"/>
              <p:nvPr/>
            </p:nvSpPr>
            <p:spPr>
              <a:xfrm>
                <a:off x="7844272" y="3906540"/>
                <a:ext cx="16126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CAN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099865" y="3699932"/>
              <a:ext cx="2207554" cy="559703"/>
              <a:chOff x="3099865" y="3699932"/>
              <a:chExt cx="2207554" cy="559703"/>
            </a:xfrm>
          </p:grpSpPr>
          <p:cxnSp>
            <p:nvCxnSpPr>
              <p:cNvPr id="50" name="직선 화살표 연결선 49">
                <a:extLst>
                  <a:ext uri="{FF2B5EF4-FFF2-40B4-BE49-F238E27FC236}">
                    <a16:creationId xmlns="" xmlns:a16="http://schemas.microsoft.com/office/drawing/2014/main" id="{83645738-C772-49DB-A582-C63D850FC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9866" y="3699932"/>
                <a:ext cx="1885121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="" xmlns:a16="http://schemas.microsoft.com/office/drawing/2014/main" id="{685C065B-D70C-438D-A37A-88124F8FF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865" y="3835087"/>
                <a:ext cx="1885122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499BDCD1-53F1-4B22-A0B2-E1FF2E90A36E}"/>
                  </a:ext>
                </a:extLst>
              </p:cNvPr>
              <p:cNvSpPr txBox="1"/>
              <p:nvPr/>
            </p:nvSpPr>
            <p:spPr>
              <a:xfrm>
                <a:off x="3694808" y="3890303"/>
                <a:ext cx="16126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CAN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1575470" y="2108381"/>
            <a:ext cx="1899987" cy="3662422"/>
            <a:chOff x="1575470" y="2108381"/>
            <a:chExt cx="1899987" cy="3662422"/>
          </a:xfrm>
          <a:effectLst/>
        </p:grpSpPr>
        <p:grpSp>
          <p:nvGrpSpPr>
            <p:cNvPr id="6" name="그룹 5"/>
            <p:cNvGrpSpPr/>
            <p:nvPr/>
          </p:nvGrpSpPr>
          <p:grpSpPr>
            <a:xfrm>
              <a:off x="1652616" y="2108381"/>
              <a:ext cx="1822841" cy="1179481"/>
              <a:chOff x="1652616" y="2108381"/>
              <a:chExt cx="1822841" cy="117948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7D357539-97FD-4D07-AE24-524EA817A8E1}"/>
                  </a:ext>
                </a:extLst>
              </p:cNvPr>
              <p:cNvSpPr/>
              <p:nvPr/>
            </p:nvSpPr>
            <p:spPr>
              <a:xfrm>
                <a:off x="1652616" y="2108381"/>
                <a:ext cx="1228725" cy="59661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USB 3.0 CAMERA</a:t>
                </a:r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0D4DCBBC-7455-45B3-876E-12F73D46AE56}"/>
                  </a:ext>
                </a:extLst>
              </p:cNvPr>
              <p:cNvSpPr txBox="1"/>
              <p:nvPr/>
            </p:nvSpPr>
            <p:spPr>
              <a:xfrm>
                <a:off x="2927508" y="2177996"/>
                <a:ext cx="5479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x2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="" xmlns:a16="http://schemas.microsoft.com/office/drawing/2014/main" id="{69854C6A-C815-438C-9F73-3C353252D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9552" y="2772570"/>
                <a:ext cx="0" cy="51529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="" xmlns:a16="http://schemas.microsoft.com/office/drawing/2014/main" id="{9E63BEF5-4128-4CE7-8655-E15FBCA65F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3765" y="2772570"/>
                <a:ext cx="0" cy="49810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F7EB4742-71D9-470A-93FE-1EEBA3B1B566}"/>
                  </a:ext>
                </a:extLst>
              </p:cNvPr>
              <p:cNvSpPr txBox="1"/>
              <p:nvPr/>
            </p:nvSpPr>
            <p:spPr>
              <a:xfrm>
                <a:off x="2395776" y="2846631"/>
                <a:ext cx="9548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USB 3.0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575470" y="3371227"/>
              <a:ext cx="1743163" cy="2399576"/>
              <a:chOff x="1575470" y="3371227"/>
              <a:chExt cx="1743163" cy="2399576"/>
            </a:xfrm>
          </p:grpSpPr>
          <p:sp>
            <p:nvSpPr>
              <p:cNvPr id="28" name="사다리꼴 27">
                <a:extLst>
                  <a:ext uri="{FF2B5EF4-FFF2-40B4-BE49-F238E27FC236}">
                    <a16:creationId xmlns="" xmlns:a16="http://schemas.microsoft.com/office/drawing/2014/main" id="{416A5A02-5ABA-4156-87B9-93D4407B0167}"/>
                  </a:ext>
                </a:extLst>
              </p:cNvPr>
              <p:cNvSpPr/>
              <p:nvPr/>
            </p:nvSpPr>
            <p:spPr>
              <a:xfrm>
                <a:off x="1575470" y="3371227"/>
                <a:ext cx="1427949" cy="904645"/>
              </a:xfrm>
              <a:prstGeom prst="trapezoi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DSP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600" dirty="0" err="1">
                    <a:solidFill>
                      <a:schemeClr val="bg1"/>
                    </a:solidFill>
                  </a:rPr>
                  <a:t>USBtoCAN</a:t>
                </a:r>
                <a:r>
                  <a:rPr lang="en-US" altLang="ko-KR" sz="1600" dirty="0">
                    <a:solidFill>
                      <a:schemeClr val="bg1"/>
                    </a:solidFill>
                  </a:rPr>
                  <a:t>)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="" xmlns:a16="http://schemas.microsoft.com/office/drawing/2014/main" id="{13C4B82F-9555-4FC7-AFD8-72DDE2EE0B26}"/>
                  </a:ext>
                </a:extLst>
              </p:cNvPr>
              <p:cNvSpPr/>
              <p:nvPr/>
            </p:nvSpPr>
            <p:spPr>
              <a:xfrm>
                <a:off x="1800253" y="5030237"/>
                <a:ext cx="933450" cy="740566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RP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Lidar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6" name="직선 화살표 연결선 55">
                <a:extLst>
                  <a:ext uri="{FF2B5EF4-FFF2-40B4-BE49-F238E27FC236}">
                    <a16:creationId xmlns="" xmlns:a16="http://schemas.microsoft.com/office/drawing/2014/main" id="{7975ADF3-AC47-4E31-BE1D-1A51EE7B89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7541" y="4401094"/>
                <a:ext cx="0" cy="51529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="" xmlns:a16="http://schemas.microsoft.com/office/drawing/2014/main" id="{A674770B-1E0F-4C13-85AF-4AF07737C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54" y="4401094"/>
                <a:ext cx="0" cy="49810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821090CF-1909-48D6-BF31-DF944BB03609}"/>
                  </a:ext>
                </a:extLst>
              </p:cNvPr>
              <p:cNvSpPr txBox="1"/>
              <p:nvPr/>
            </p:nvSpPr>
            <p:spPr>
              <a:xfrm>
                <a:off x="2363765" y="4475155"/>
                <a:ext cx="9548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UART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4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0085913-A5C7-4965-8200-285DFC829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23" y="1714499"/>
            <a:ext cx="2779240" cy="4105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2E93429-4824-4B57-8059-9E280FA2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2" y="1714502"/>
            <a:ext cx="2779240" cy="4105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2A140AB-0D57-488D-8EE0-029309D47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61" y="1714501"/>
            <a:ext cx="2779240" cy="4105528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03EF4AD3-4B75-4B3B-A856-D5E53FFB0CE8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FF0000"/>
                </a:solidFill>
                <a:latin typeface="맑은 고딕"/>
              </a:rPr>
              <a:t>페라리 </a:t>
            </a:r>
            <a:r>
              <a:rPr lang="en-US" altLang="ko-KR" sz="2400" dirty="0">
                <a:solidFill>
                  <a:srgbClr val="FF0000"/>
                </a:solidFill>
                <a:latin typeface="맑은 고딕"/>
              </a:rPr>
              <a:t>– </a:t>
            </a:r>
            <a:r>
              <a:rPr lang="ko-KR" altLang="en-US" sz="2400" dirty="0">
                <a:solidFill>
                  <a:srgbClr val="FF0000"/>
                </a:solidFill>
                <a:latin typeface="맑은 고딕"/>
              </a:rPr>
              <a:t>프로젝트 적용 모델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50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6505B58-CDDA-4AA6-9B61-2EEA1D3A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39" y="1788129"/>
            <a:ext cx="6169981" cy="43533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907C4A27-B7C3-4557-A699-CC5438B5282A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기존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2252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4AD6D78-FB24-4B04-8E6E-E83AB72A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92" y="1695634"/>
            <a:ext cx="5718476" cy="448233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3733F53-A34B-4E9A-85BF-C22AA8201CEE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변경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3297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9D2FC3F-78FE-42B6-83FE-453F11A0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54" y="1811045"/>
            <a:ext cx="3805047" cy="44477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BC2F1FA-14C8-4667-A37A-D4D420F2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24" y="1811045"/>
            <a:ext cx="3805047" cy="444773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1AFF23C5-E3A2-4DEB-8941-D785C256B946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기존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6908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86D2F52-E7C0-46F5-94F2-437DF136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30" y="1847417"/>
            <a:ext cx="4029613" cy="4400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1508780-CF54-44C8-9FBB-826762FB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67" y="1847418"/>
            <a:ext cx="4029613" cy="440014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변경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460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7836233" cy="137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문제에 대한 해결 </a:t>
            </a:r>
            <a:r>
              <a:rPr lang="en-US" altLang="ko-KR" sz="2400" dirty="0">
                <a:latin typeface="맑은 고딕"/>
              </a:rPr>
              <a:t>(1</a:t>
            </a:r>
            <a:r>
              <a:rPr lang="ko-KR" altLang="en-US" sz="2400" dirty="0">
                <a:latin typeface="맑은 고딕"/>
              </a:rPr>
              <a:t>차</a:t>
            </a:r>
            <a:r>
              <a:rPr lang="en-US" altLang="ko-KR" sz="2400" dirty="0">
                <a:latin typeface="맑은 고딕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맑은 고딕"/>
            </a:endParaRPr>
          </a:p>
          <a:p>
            <a:r>
              <a:rPr lang="en-US" altLang="ko-KR" sz="1800" dirty="0">
                <a:latin typeface="Batang" panose="02030600000101010101" pitchFamily="18" charset="-127"/>
                <a:ea typeface="Batang" panose="02030600000101010101" pitchFamily="18" charset="-127"/>
              </a:rPr>
              <a:t>★</a:t>
            </a:r>
            <a:r>
              <a:rPr lang="en-US" altLang="ko-KR" sz="1800" dirty="0"/>
              <a:t>  </a:t>
            </a:r>
            <a:r>
              <a:rPr lang="ko-KR" altLang="en-US" sz="1800" dirty="0" err="1"/>
              <a:t>뒷</a:t>
            </a:r>
            <a:r>
              <a:rPr lang="ko-KR" altLang="en-US" sz="1800" dirty="0"/>
              <a:t> 바퀴와 축 간의 연결 문제 발생</a:t>
            </a:r>
            <a:endParaRPr lang="en-US" altLang="ko-KR" sz="1800" dirty="0"/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800" dirty="0"/>
              <a:t>1. </a:t>
            </a:r>
            <a:r>
              <a:rPr lang="ko-KR" altLang="en-US" sz="1800" dirty="0"/>
              <a:t>바퀴 축 샤프트에 홀을 뚫어 니들 핀으로 고정 후 바퀴와 결합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CBD900D-081D-4172-8070-193D679C3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0" y="2939192"/>
            <a:ext cx="2394636" cy="28715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9400114-D2AB-4A57-B646-D1A744E3EC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67" y="2939192"/>
            <a:ext cx="2394635" cy="28715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CB563E9-9141-4DE4-AADC-A1F76A55E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03" y="2939192"/>
            <a:ext cx="2394635" cy="28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63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1" y="1270263"/>
            <a:ext cx="5028170" cy="943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>
              <a:latin typeface="맑은 고딕"/>
            </a:endParaRPr>
          </a:p>
          <a:p>
            <a:r>
              <a:rPr lang="ko-KR" altLang="en-US" sz="1800" dirty="0"/>
              <a:t>     </a:t>
            </a:r>
            <a:r>
              <a:rPr lang="en-US" altLang="ko-KR" sz="1800" dirty="0"/>
              <a:t>2. </a:t>
            </a:r>
            <a:r>
              <a:rPr lang="ko-KR" altLang="en-US" sz="1800" dirty="0"/>
              <a:t>유격이 발생하여 결합 부품 가공 후 장착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08DC7DE-1A27-4AFC-B77B-950378586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68" y="2649681"/>
            <a:ext cx="1937436" cy="27527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9E65858-A415-4B45-B052-9CA336FC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573" y="2654462"/>
            <a:ext cx="1754845" cy="2752764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23DAAAAE-0026-4E78-BA55-FD077904B42A}"/>
              </a:ext>
            </a:extLst>
          </p:cNvPr>
          <p:cNvSpPr txBox="1">
            <a:spLocks/>
          </p:cNvSpPr>
          <p:nvPr/>
        </p:nvSpPr>
        <p:spPr>
          <a:xfrm>
            <a:off x="6851587" y="1528077"/>
            <a:ext cx="4211104" cy="68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-</a:t>
            </a:r>
            <a:r>
              <a:rPr lang="ko-KR" altLang="en-US" sz="1800" dirty="0"/>
              <a:t>내구성이 약할 경우 메탈 재질로 제작 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8F096FF-1D79-471F-8B41-EE1FA6C888F4}"/>
              </a:ext>
            </a:extLst>
          </p:cNvPr>
          <p:cNvSpPr txBox="1">
            <a:spLocks/>
          </p:cNvSpPr>
          <p:nvPr/>
        </p:nvSpPr>
        <p:spPr>
          <a:xfrm>
            <a:off x="1497888" y="5746587"/>
            <a:ext cx="8830675" cy="68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1800" cap="none" dirty="0"/>
              <a:t>3. </a:t>
            </a:r>
            <a:r>
              <a:rPr lang="ko-KR" altLang="en-US" sz="1800" cap="none" dirty="0"/>
              <a:t>또 다른 대안으로 바퀴 축 샤프트 양끝에 너트로 조일수 있도록 나사산을 만들어 너트로 조여 유격을 줄여 해결 함</a:t>
            </a:r>
            <a:r>
              <a:rPr lang="en-US" altLang="ko-KR" sz="1800" cap="none" dirty="0"/>
              <a:t>.</a:t>
            </a:r>
            <a:endParaRPr lang="ko-KR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550795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8966325" cy="160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800" cap="none" dirty="0">
                <a:solidFill>
                  <a:prstClr val="white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rPr>
              <a:t>★</a:t>
            </a:r>
            <a:r>
              <a:rPr lang="en-US" altLang="ko-KR" sz="1800" cap="none" dirty="0">
                <a:solidFill>
                  <a:prstClr val="white"/>
                </a:solidFill>
                <a:cs typeface="+mn-cs"/>
              </a:rPr>
              <a:t>  </a:t>
            </a:r>
            <a:r>
              <a:rPr lang="ko-KR" altLang="en-US" sz="1800" cap="none" dirty="0">
                <a:solidFill>
                  <a:prstClr val="white"/>
                </a:solidFill>
                <a:cs typeface="+mn-cs"/>
              </a:rPr>
              <a:t>구동 축 재 가공</a:t>
            </a:r>
            <a:endParaRPr lang="en-US" altLang="ko-KR" sz="1800" cap="none" dirty="0">
              <a:solidFill>
                <a:prstClr val="white"/>
              </a:solidFill>
              <a:cs typeface="+mn-cs"/>
            </a:endParaRPr>
          </a:p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endParaRPr lang="en-US" altLang="ko-KR" sz="2400" dirty="0">
              <a:latin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600" dirty="0"/>
              <a:t>기존 바퀴 안쪽에 핀을 체결한 방식</a:t>
            </a:r>
            <a:r>
              <a:rPr lang="en-US" altLang="ko-KR" sz="1600" dirty="0"/>
              <a:t>(</a:t>
            </a:r>
            <a:r>
              <a:rPr lang="ko-KR" altLang="en-US" sz="1600" dirty="0"/>
              <a:t>안쪽에 핀을 고정한 다음 축을 고정할 방법이 없음</a:t>
            </a:r>
            <a:r>
              <a:rPr lang="en-US" altLang="ko-KR" sz="1600" dirty="0"/>
              <a:t>)</a:t>
            </a:r>
            <a:r>
              <a:rPr lang="ko-KR" altLang="en-US" sz="1600" dirty="0"/>
              <a:t>에서 바깥쪽으로 유격 잡는 용 베어링을 삽입하여 니들 핀으로 고정 후 나사산을 만든 양쪽 봉 끝에 </a:t>
            </a:r>
            <a:r>
              <a:rPr lang="ko-KR" altLang="en-US" sz="1600" dirty="0" err="1"/>
              <a:t>와셔를</a:t>
            </a:r>
            <a:r>
              <a:rPr lang="ko-KR" altLang="en-US" sz="1600" dirty="0"/>
              <a:t> 끼우고 너트로 조여서 고정</a:t>
            </a:r>
            <a:r>
              <a:rPr lang="en-US" altLang="ko-KR" sz="1600" dirty="0"/>
              <a:t>. </a:t>
            </a:r>
            <a:r>
              <a:rPr lang="ko-KR" altLang="en-US" sz="1600" dirty="0"/>
              <a:t>바퀴 안쪽은 기존 고정 기구물로 사용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F0DC90-C041-4E2D-9FD7-C870EF66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60" y="2953183"/>
            <a:ext cx="8218776" cy="30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72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9905998" cy="137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문제에 대한 해결 </a:t>
            </a:r>
            <a:r>
              <a:rPr lang="en-US" altLang="ko-KR" sz="2400" dirty="0">
                <a:latin typeface="맑은 고딕"/>
              </a:rPr>
              <a:t>(2</a:t>
            </a:r>
            <a:r>
              <a:rPr lang="ko-KR" altLang="en-US" sz="2400" dirty="0">
                <a:latin typeface="맑은 고딕"/>
              </a:rPr>
              <a:t>차</a:t>
            </a:r>
            <a:r>
              <a:rPr lang="en-US" altLang="ko-KR" sz="2400" dirty="0">
                <a:latin typeface="맑은 고딕"/>
              </a:rPr>
              <a:t>)</a:t>
            </a:r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바퀴 바깥쪽에 구동 축을 고정시킬 베어링                  </a:t>
            </a:r>
            <a:r>
              <a:rPr lang="en-US" altLang="ko-KR" sz="1600" dirty="0"/>
              <a:t>2. </a:t>
            </a:r>
            <a:r>
              <a:rPr lang="ko-KR" altLang="en-US" sz="1600" cap="none" dirty="0"/>
              <a:t>바퀴 안쪽에 구동 축을 고정시킬 기존 </a:t>
            </a:r>
            <a:r>
              <a:rPr lang="ko-KR" altLang="en-US" sz="1600" cap="none" dirty="0" err="1"/>
              <a:t>기구물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0FBBCDC-25FE-4317-9D64-6A5BE2E66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23" y="2649681"/>
            <a:ext cx="2471816" cy="3567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0F191C4-C59D-4555-BD68-907479F59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28" y="2649681"/>
            <a:ext cx="2471816" cy="356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1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30" y="1319645"/>
            <a:ext cx="9905998" cy="121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기존에 제작한 베어링에서 체결 홀을 치수에 맞게 재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2DF630-A6CB-4282-9592-2683DC187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45" y="2425424"/>
            <a:ext cx="8480010" cy="37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TMDX570LC43HDK(MCU)</a:t>
            </a:r>
            <a:r>
              <a:rPr lang="ko-KR" altLang="en-US" dirty="0"/>
              <a:t>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3548E36B-D281-4DB2-AFDF-C54B858ED716}"/>
              </a:ext>
            </a:extLst>
          </p:cNvPr>
          <p:cNvCxnSpPr>
            <a:cxnSpLocks/>
          </p:cNvCxnSpPr>
          <p:nvPr/>
        </p:nvCxnSpPr>
        <p:spPr>
          <a:xfrm flipV="1">
            <a:off x="9097759" y="2834446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F8196B78-1B24-4FDE-8976-2C4767ABFF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44907" y="4797484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9C5E1803-0DA9-4C20-81AC-B9A7007B179E}"/>
              </a:ext>
            </a:extLst>
          </p:cNvPr>
          <p:cNvSpPr txBox="1"/>
          <p:nvPr/>
        </p:nvSpPr>
        <p:spPr>
          <a:xfrm>
            <a:off x="9790250" y="3558562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397001" y="1625600"/>
            <a:ext cx="7827864" cy="4551550"/>
            <a:chOff x="1397001" y="1625600"/>
            <a:chExt cx="7827864" cy="4551550"/>
          </a:xfrm>
        </p:grpSpPr>
        <p:grpSp>
          <p:nvGrpSpPr>
            <p:cNvPr id="40" name="그룹 39"/>
            <p:cNvGrpSpPr/>
            <p:nvPr/>
          </p:nvGrpSpPr>
          <p:grpSpPr>
            <a:xfrm>
              <a:off x="1397001" y="2111203"/>
              <a:ext cx="7827864" cy="3517141"/>
              <a:chOff x="1289952" y="2514249"/>
              <a:chExt cx="6317482" cy="2838512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="" xmlns:a16="http://schemas.microsoft.com/office/drawing/2014/main" id="{34492251-8D5D-44FA-81E0-B987D4A30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4136" y="4146511"/>
                <a:ext cx="91171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/>
              <p:cNvGrpSpPr/>
              <p:nvPr/>
            </p:nvGrpSpPr>
            <p:grpSpPr>
              <a:xfrm>
                <a:off x="1289952" y="2514249"/>
                <a:ext cx="6317482" cy="2838512"/>
                <a:chOff x="921652" y="2666649"/>
                <a:chExt cx="6317482" cy="2838512"/>
              </a:xfrm>
            </p:grpSpPr>
            <p:sp>
              <p:nvSpPr>
                <p:cNvPr id="44" name="다이아몬드 43">
                  <a:extLst>
                    <a:ext uri="{FF2B5EF4-FFF2-40B4-BE49-F238E27FC236}">
                      <a16:creationId xmlns="" xmlns:a16="http://schemas.microsoft.com/office/drawing/2014/main" id="{70B08333-609C-435B-8359-32779FBFD385}"/>
                    </a:ext>
                  </a:extLst>
                </p:cNvPr>
                <p:cNvSpPr/>
                <p:nvPr/>
              </p:nvSpPr>
              <p:spPr>
                <a:xfrm>
                  <a:off x="4384130" y="2922423"/>
                  <a:ext cx="2855004" cy="2262437"/>
                </a:xfrm>
                <a:prstGeom prst="diamond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1"/>
                      </a:solidFill>
                    </a:rPr>
                    <a:t>MCU</a:t>
                  </a:r>
                </a:p>
                <a:p>
                  <a:pPr algn="ctr"/>
                  <a:r>
                    <a:rPr lang="en-US" altLang="ko-KR" sz="1900" dirty="0" smtClean="0">
                      <a:solidFill>
                        <a:schemeClr val="bg1"/>
                      </a:solidFill>
                    </a:rPr>
                    <a:t>(</a:t>
                  </a:r>
                  <a:r>
                    <a:rPr lang="en-US" altLang="ko-KR" sz="1900" dirty="0" err="1" smtClean="0">
                      <a:solidFill>
                        <a:schemeClr val="bg1"/>
                      </a:solidFill>
                    </a:rPr>
                    <a:t>FreeRTOS</a:t>
                  </a:r>
                  <a:r>
                    <a:rPr lang="en-US" altLang="ko-KR" sz="1900" dirty="0">
                      <a:solidFill>
                        <a:schemeClr val="bg1"/>
                      </a:solidFill>
                    </a:rPr>
                    <a:t>)</a:t>
                  </a:r>
                  <a:endParaRPr lang="ko-KR" altLang="en-US" sz="1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="" xmlns:a16="http://schemas.microsoft.com/office/drawing/2014/main" id="{AF96633E-9C6F-4DFC-B4B1-F059FFDA5F66}"/>
                    </a:ext>
                  </a:extLst>
                </p:cNvPr>
                <p:cNvSpPr/>
                <p:nvPr/>
              </p:nvSpPr>
              <p:spPr>
                <a:xfrm>
                  <a:off x="1956294" y="3171741"/>
                  <a:ext cx="1180616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BLDC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 모터</a:t>
                  </a: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="" xmlns:a16="http://schemas.microsoft.com/office/drawing/2014/main" id="{AC908526-4335-499F-9B0D-B8DFF5BBA24C}"/>
                    </a:ext>
                  </a:extLst>
                </p:cNvPr>
                <p:cNvSpPr/>
                <p:nvPr/>
              </p:nvSpPr>
              <p:spPr>
                <a:xfrm>
                  <a:off x="1990645" y="4931403"/>
                  <a:ext cx="1195314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solidFill>
                        <a:schemeClr val="bg1"/>
                      </a:solidFill>
                    </a:rPr>
                    <a:t>서보</a:t>
                  </a:r>
                  <a:endParaRPr lang="en-US" altLang="ko-KR" dirty="0" smtClean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chemeClr val="bg1"/>
                      </a:solidFill>
                    </a:rPr>
                    <a:t>모터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="" xmlns:a16="http://schemas.microsoft.com/office/drawing/2014/main" id="{4BB30E7C-0AC4-4299-ABB5-A4A1975181D0}"/>
                    </a:ext>
                  </a:extLst>
                </p:cNvPr>
                <p:cNvSpPr/>
                <p:nvPr/>
              </p:nvSpPr>
              <p:spPr>
                <a:xfrm>
                  <a:off x="921652" y="2666649"/>
                  <a:ext cx="1068992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</a:rPr>
                    <a:t>타이머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6" name="직선 화살표 연결선 55">
                  <a:extLst>
                    <a:ext uri="{FF2B5EF4-FFF2-40B4-BE49-F238E27FC236}">
                      <a16:creationId xmlns="" xmlns:a16="http://schemas.microsoft.com/office/drawing/2014/main" id="{4CF4FD83-0C8A-43D3-8620-C4DF1E139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5960" y="3392611"/>
                  <a:ext cx="1455673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화살표 연결선 56">
                  <a:extLst>
                    <a:ext uri="{FF2B5EF4-FFF2-40B4-BE49-F238E27FC236}">
                      <a16:creationId xmlns="" xmlns:a16="http://schemas.microsoft.com/office/drawing/2014/main" id="{84A76C3E-4989-4178-83AE-DB29B4D977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2955466"/>
                  <a:ext cx="3002235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="" xmlns:a16="http://schemas.microsoft.com/office/drawing/2014/main" id="{5003C7D2-B5B4-432E-BBAD-62BAC038D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85836" y="5197474"/>
                  <a:ext cx="179267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="" xmlns:a16="http://schemas.microsoft.com/office/drawing/2014/main" id="{A1E12E6C-E62E-49DA-BD2B-AC6FFFEBE22B}"/>
                    </a:ext>
                  </a:extLst>
                </p:cNvPr>
                <p:cNvSpPr txBox="1"/>
                <p:nvPr/>
              </p:nvSpPr>
              <p:spPr>
                <a:xfrm>
                  <a:off x="4572251" y="5216589"/>
                  <a:ext cx="8247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PWM</a:t>
                  </a:r>
                  <a:endParaRPr lang="ko-KR" altLang="en-US" sz="3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="" xmlns:a16="http://schemas.microsoft.com/office/drawing/2014/main" id="{2DD88838-61BE-428F-AD52-1C84BC2B0F71}"/>
                    </a:ext>
                  </a:extLst>
                </p:cNvPr>
                <p:cNvSpPr txBox="1"/>
                <p:nvPr/>
              </p:nvSpPr>
              <p:spPr>
                <a:xfrm>
                  <a:off x="4381027" y="2952909"/>
                  <a:ext cx="700809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N2HET</a:t>
                  </a:r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="" xmlns:a16="http://schemas.microsoft.com/office/drawing/2014/main" id="{E6018AEE-5859-4AA8-BE74-A35E66E6DAAD}"/>
                    </a:ext>
                  </a:extLst>
                </p:cNvPr>
                <p:cNvSpPr txBox="1"/>
                <p:nvPr/>
              </p:nvSpPr>
              <p:spPr>
                <a:xfrm>
                  <a:off x="3948366" y="3393587"/>
                  <a:ext cx="891289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PWM</a:t>
                  </a:r>
                  <a:endParaRPr lang="en-US" altLang="ko-KR" sz="3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="" xmlns:a16="http://schemas.microsoft.com/office/drawing/2014/main" id="{E18D61B2-2D31-499A-A306-0421136925E7}"/>
                    </a:ext>
                  </a:extLst>
                </p:cNvPr>
                <p:cNvSpPr/>
                <p:nvPr/>
              </p:nvSpPr>
              <p:spPr>
                <a:xfrm>
                  <a:off x="921652" y="3580846"/>
                  <a:ext cx="1058043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</a:rPr>
                    <a:t>디버깅</a:t>
                  </a:r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7" name="직선 화살표 연결선 66">
                  <a:extLst>
                    <a:ext uri="{FF2B5EF4-FFF2-40B4-BE49-F238E27FC236}">
                      <a16:creationId xmlns="" xmlns:a16="http://schemas.microsoft.com/office/drawing/2014/main" id="{F01EB6E1-1EF4-42EF-B3AF-35FAB9DDB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3819237"/>
                  <a:ext cx="2121277" cy="37557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="" xmlns:a16="http://schemas.microsoft.com/office/drawing/2014/main" id="{FDE228B4-7B57-4E1F-BC3B-B80B41530FEF}"/>
                    </a:ext>
                  </a:extLst>
                </p:cNvPr>
                <p:cNvSpPr txBox="1"/>
                <p:nvPr/>
              </p:nvSpPr>
              <p:spPr>
                <a:xfrm>
                  <a:off x="3712595" y="3847590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SCI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="" xmlns:a16="http://schemas.microsoft.com/office/drawing/2014/main" id="{1034DDEB-C72C-43A2-9A80-E2776D9D5293}"/>
                    </a:ext>
                  </a:extLst>
                </p:cNvPr>
                <p:cNvSpPr/>
                <p:nvPr/>
              </p:nvSpPr>
              <p:spPr>
                <a:xfrm>
                  <a:off x="1990644" y="4018882"/>
                  <a:ext cx="1146265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1"/>
                      </a:solidFill>
                    </a:rPr>
                    <a:t>RF</a:t>
                  </a:r>
                </a:p>
                <a:p>
                  <a:pPr algn="ctr"/>
                  <a:r>
                    <a:rPr lang="ko-KR" altLang="en-US" sz="1600" dirty="0" smtClean="0">
                      <a:solidFill>
                        <a:schemeClr val="bg1"/>
                      </a:solidFill>
                    </a:rPr>
                    <a:t>송수신기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="" xmlns:a16="http://schemas.microsoft.com/office/drawing/2014/main" id="{73B6B2F3-9211-4C9A-9EA7-E6D00374C1E5}"/>
                    </a:ext>
                  </a:extLst>
                </p:cNvPr>
                <p:cNvSpPr txBox="1"/>
                <p:nvPr/>
              </p:nvSpPr>
              <p:spPr>
                <a:xfrm>
                  <a:off x="3671727" y="4292572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err="1">
                      <a:solidFill>
                        <a:schemeClr val="bg1"/>
                      </a:solidFill>
                    </a:rPr>
                    <a:t>eCAP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15190B1E-5D61-4A4B-AFAE-DBF072183B90}"/>
                    </a:ext>
                  </a:extLst>
                </p:cNvPr>
                <p:cNvSpPr/>
                <p:nvPr/>
              </p:nvSpPr>
              <p:spPr>
                <a:xfrm>
                  <a:off x="921653" y="4498003"/>
                  <a:ext cx="1068992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>
                      <a:solidFill>
                        <a:schemeClr val="bg1"/>
                      </a:solidFill>
                    </a:rPr>
                    <a:t>엔코더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2" name="직선 화살표 연결선 71">
                  <a:extLst>
                    <a:ext uri="{FF2B5EF4-FFF2-40B4-BE49-F238E27FC236}">
                      <a16:creationId xmlns="" xmlns:a16="http://schemas.microsoft.com/office/drawing/2014/main" id="{547AC443-50B2-48D9-AB75-854BED676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4752668"/>
                  <a:ext cx="2541625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="" xmlns:a16="http://schemas.microsoft.com/office/drawing/2014/main" id="{3E5CEFA5-59E2-46AD-B87B-919DA6443781}"/>
                    </a:ext>
                  </a:extLst>
                </p:cNvPr>
                <p:cNvSpPr txBox="1"/>
                <p:nvPr/>
              </p:nvSpPr>
              <p:spPr>
                <a:xfrm>
                  <a:off x="4078058" y="4756140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err="1">
                      <a:solidFill>
                        <a:schemeClr val="bg1"/>
                      </a:solidFill>
                    </a:rPr>
                    <a:t>eQEP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4" name="그룹 73"/>
            <p:cNvGrpSpPr/>
            <p:nvPr/>
          </p:nvGrpSpPr>
          <p:grpSpPr>
            <a:xfrm>
              <a:off x="2729805" y="1625600"/>
              <a:ext cx="4585394" cy="705633"/>
              <a:chOff x="1366523" y="3955230"/>
              <a:chExt cx="4601574" cy="814403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xmlns="" id="{FACC21A8-AB8E-406F-B7FF-4A16FF9DEA2E}"/>
                  </a:ext>
                </a:extLst>
              </p:cNvPr>
              <p:cNvSpPr/>
              <p:nvPr/>
            </p:nvSpPr>
            <p:spPr>
              <a:xfrm>
                <a:off x="1366523" y="3955230"/>
                <a:ext cx="1400174" cy="81440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LED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xmlns="" id="{092C2A01-36CD-4722-B593-3B5E5E6F9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76550" y="4362431"/>
                <a:ext cx="3091547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51E62DCE-D08F-4C6C-B3D0-CF5C5B7E8DDA}"/>
                  </a:ext>
                </a:extLst>
              </p:cNvPr>
              <p:cNvSpPr txBox="1"/>
              <p:nvPr/>
            </p:nvSpPr>
            <p:spPr>
              <a:xfrm>
                <a:off x="4573993" y="4344774"/>
                <a:ext cx="1387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PWM/GPIO</a:t>
                </a: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397004" y="5359729"/>
              <a:ext cx="6107981" cy="817421"/>
              <a:chOff x="2714071" y="5054929"/>
              <a:chExt cx="4521409" cy="81742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xmlns="" id="{E229C420-7207-4672-8974-BB0362C60C9A}"/>
                  </a:ext>
                </a:extLst>
              </p:cNvPr>
              <p:cNvSpPr/>
              <p:nvPr/>
            </p:nvSpPr>
            <p:spPr>
              <a:xfrm>
                <a:off x="2714071" y="5054929"/>
                <a:ext cx="1059043" cy="81440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MPU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9250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xmlns="" id="{A59C7C20-0C47-460B-8AD6-EB48904C8E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42203" y="5490319"/>
                <a:ext cx="3026496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243BE594-125C-4E2A-9D19-5593FED3605D}"/>
                  </a:ext>
                </a:extLst>
              </p:cNvPr>
              <p:cNvSpPr txBox="1"/>
              <p:nvPr/>
            </p:nvSpPr>
            <p:spPr>
              <a:xfrm>
                <a:off x="6512554" y="5503018"/>
                <a:ext cx="722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I2C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6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29" y="1059872"/>
            <a:ext cx="10628870" cy="121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사진과 같이 철판을 장착할 것이며 화살표 표시한 곳에 제작 봉을 반대편과 연결하여 너트로 조여서 고정 할 예정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84D353C-A3DA-496A-916B-4C6EFF6A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2165651"/>
            <a:ext cx="9905997" cy="39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EF1DF264-55E9-484D-9065-30651CF5A798}"/>
              </a:ext>
            </a:extLst>
          </p:cNvPr>
          <p:cNvSpPr txBox="1">
            <a:spLocks/>
          </p:cNvSpPr>
          <p:nvPr/>
        </p:nvSpPr>
        <p:spPr>
          <a:xfrm>
            <a:off x="854031" y="1045177"/>
            <a:ext cx="9905998" cy="966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구동 축 </a:t>
            </a:r>
            <a:r>
              <a:rPr lang="en-US" altLang="ko-KR" sz="2400" dirty="0">
                <a:latin typeface="맑은 고딕"/>
              </a:rPr>
              <a:t>Assembly</a:t>
            </a:r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5A059ED-B0AE-4979-B1BB-87C6D0B0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31" y="1898061"/>
            <a:ext cx="10162309" cy="41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09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3D457CC-0E41-4A28-8C1B-F94961E86455}"/>
              </a:ext>
            </a:extLst>
          </p:cNvPr>
          <p:cNvSpPr/>
          <p:nvPr/>
        </p:nvSpPr>
        <p:spPr>
          <a:xfrm>
            <a:off x="1000991" y="15283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dirty="0" err="1"/>
              <a:t>서보모터</a:t>
            </a:r>
            <a:r>
              <a:rPr lang="ko-KR" altLang="en-US" dirty="0"/>
              <a:t> 교체 하여 장착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1DDDCEE-C2F5-4C49-8604-86AE3896E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933" y="2733777"/>
            <a:ext cx="4348987" cy="3054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553654D-1E13-402B-9992-9AB31317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74" y="2086437"/>
            <a:ext cx="3243452" cy="43489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8CD2E33-93DE-4337-A0E5-C7593CA3C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418" y="2086437"/>
            <a:ext cx="3243453" cy="43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0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3D457CC-0E41-4A28-8C1B-F94961E86455}"/>
              </a:ext>
            </a:extLst>
          </p:cNvPr>
          <p:cNvSpPr/>
          <p:nvPr/>
        </p:nvSpPr>
        <p:spPr>
          <a:xfrm>
            <a:off x="1000991" y="15283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장착 사진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A138E9E-97E1-42E8-A79C-5F377852F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2" y="2020954"/>
            <a:ext cx="4505738" cy="23191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8F6D66F-D0BB-4BE0-B01F-50DFF4CE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9981" y="3256163"/>
            <a:ext cx="2091359" cy="4505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6320EAB-8484-4B51-95B2-128AA78D1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05" y="2020954"/>
            <a:ext cx="3576313" cy="4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35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3D457CC-0E41-4A28-8C1B-F94961E86455}"/>
              </a:ext>
            </a:extLst>
          </p:cNvPr>
          <p:cNvSpPr/>
          <p:nvPr/>
        </p:nvSpPr>
        <p:spPr>
          <a:xfrm>
            <a:off x="990600" y="1343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주행 영상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5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3857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X, Y, Z</a:t>
            </a:r>
            <a:r>
              <a:rPr lang="ko-KR" altLang="en-US" sz="2000" dirty="0" smtClean="0"/>
              <a:t>축 방향으로 가속도와 각속도 측정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가속도 값</a:t>
            </a:r>
            <a:endParaRPr lang="en-US" altLang="ko-KR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07" y="2842079"/>
            <a:ext cx="3956270" cy="238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70" y="2842079"/>
            <a:ext cx="59150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4670" y="4133165"/>
            <a:ext cx="6065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- 1g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16384</a:t>
            </a:r>
            <a:r>
              <a:rPr lang="ko-KR" altLang="en-US" dirty="0" smtClean="0"/>
              <a:t>이며 중력 가속도와 동일한 값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 AFS_SEL=0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+-2g</a:t>
            </a:r>
            <a:r>
              <a:rPr lang="ko-KR" altLang="en-US" dirty="0" smtClean="0"/>
              <a:t>까지 표현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+2g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+32767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-2g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-32767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Calibration </a:t>
            </a:r>
            <a:r>
              <a:rPr lang="ko-KR" altLang="en-US" dirty="0" smtClean="0"/>
              <a:t>과정에서 </a:t>
            </a:r>
            <a:r>
              <a:rPr lang="en-US" altLang="ko-KR" dirty="0" smtClean="0"/>
              <a:t>16384</a:t>
            </a:r>
            <a:r>
              <a:rPr lang="ko-KR" altLang="en-US" dirty="0" smtClean="0"/>
              <a:t>로 나누어 </a:t>
            </a:r>
            <a:r>
              <a:rPr lang="en-US" altLang="ko-KR" dirty="0" smtClean="0"/>
              <a:t>sensitivity scale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435100" y="3289300"/>
            <a:ext cx="1549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790607" y="3426279"/>
            <a:ext cx="11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612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2587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각속도 값</a:t>
            </a:r>
            <a:endParaRPr lang="en-US" altLang="ko-KR" sz="2000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328739" y="2274459"/>
            <a:ext cx="6253161" cy="2382157"/>
            <a:chOff x="1328739" y="2401459"/>
            <a:chExt cx="6253161" cy="238215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739" y="2401459"/>
              <a:ext cx="6253161" cy="2382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연결선 7"/>
            <p:cNvCxnSpPr/>
            <p:nvPr/>
          </p:nvCxnSpPr>
          <p:spPr>
            <a:xfrm>
              <a:off x="1435100" y="2730500"/>
              <a:ext cx="1549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996268" y="2870200"/>
              <a:ext cx="342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328739" y="4686300"/>
            <a:ext cx="68008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자이로</a:t>
            </a:r>
            <a:r>
              <a:rPr lang="ko-KR" altLang="en-US" dirty="0" smtClean="0"/>
              <a:t> </a:t>
            </a:r>
            <a:r>
              <a:rPr lang="ko-KR" altLang="en-US" dirty="0"/>
              <a:t>센서의 </a:t>
            </a:r>
            <a:r>
              <a:rPr lang="ko-KR" altLang="en-US" dirty="0" smtClean="0"/>
              <a:t>값은 </a:t>
            </a:r>
            <a:r>
              <a:rPr lang="en-US" altLang="ko-KR" dirty="0"/>
              <a:t>-32768</a:t>
            </a:r>
            <a:r>
              <a:rPr lang="ko-KR" altLang="en-US" dirty="0"/>
              <a:t>에서 </a:t>
            </a:r>
            <a:r>
              <a:rPr lang="en-US" altLang="ko-KR" dirty="0"/>
              <a:t>32767 </a:t>
            </a:r>
            <a:r>
              <a:rPr lang="ko-KR" altLang="en-US" dirty="0"/>
              <a:t>값을 가질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FS_SEL </a:t>
            </a:r>
            <a:r>
              <a:rPr lang="ko-KR" altLang="en-US" dirty="0"/>
              <a:t>레지스터가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</a:t>
            </a:r>
            <a:r>
              <a:rPr lang="ko-KR" altLang="en-US" dirty="0"/>
              <a:t>경우 </a:t>
            </a:r>
            <a:r>
              <a:rPr lang="en-US" altLang="ko-KR" dirty="0"/>
              <a:t>-250 </a:t>
            </a:r>
            <a:r>
              <a:rPr lang="ko-KR" altLang="en-US" dirty="0"/>
              <a:t>에서 </a:t>
            </a:r>
            <a:r>
              <a:rPr lang="en-US" altLang="ko-KR" dirty="0"/>
              <a:t>+250</a:t>
            </a:r>
            <a:r>
              <a:rPr lang="ko-KR" altLang="en-US" dirty="0"/>
              <a:t>까지 </a:t>
            </a:r>
            <a:r>
              <a:rPr lang="ko-KR" altLang="en-US" dirty="0" smtClean="0"/>
              <a:t>측정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이 </a:t>
            </a:r>
            <a:r>
              <a:rPr lang="ko-KR" altLang="en-US" dirty="0"/>
              <a:t>값은 </a:t>
            </a:r>
            <a:r>
              <a:rPr lang="en-US" altLang="ko-KR" dirty="0"/>
              <a:t>-32768</a:t>
            </a:r>
            <a:r>
              <a:rPr lang="ko-KR" altLang="en-US" dirty="0"/>
              <a:t>에서 </a:t>
            </a:r>
            <a:r>
              <a:rPr lang="en-US" altLang="ko-KR" dirty="0"/>
              <a:t>32767</a:t>
            </a:r>
            <a:r>
              <a:rPr lang="ko-KR" altLang="en-US" dirty="0"/>
              <a:t>까지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1</a:t>
            </a:r>
            <a:r>
              <a:rPr lang="ko-KR" altLang="en-US" dirty="0"/>
              <a:t>초 동안 일정한 속도로 </a:t>
            </a:r>
            <a:r>
              <a:rPr lang="en-US" altLang="ko-KR" dirty="0"/>
              <a:t>1</a:t>
            </a:r>
            <a:r>
              <a:rPr lang="ko-KR" altLang="en-US" dirty="0"/>
              <a:t>도 회전하였다고 </a:t>
            </a:r>
            <a:r>
              <a:rPr lang="ko-KR" altLang="en-US" dirty="0" smtClean="0"/>
              <a:t>한다면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/>
              <a:t>250</a:t>
            </a:r>
            <a:r>
              <a:rPr lang="ko-KR" altLang="en-US" dirty="0"/>
              <a:t>도</a:t>
            </a:r>
            <a:r>
              <a:rPr lang="en-US" altLang="ko-KR" dirty="0"/>
              <a:t>/s </a:t>
            </a:r>
            <a:r>
              <a:rPr lang="ko-KR" altLang="en-US" dirty="0"/>
              <a:t>는 </a:t>
            </a:r>
            <a:r>
              <a:rPr lang="en-US" altLang="ko-KR" dirty="0"/>
              <a:t>32767 </a:t>
            </a:r>
            <a:r>
              <a:rPr lang="ko-KR" altLang="en-US" dirty="0"/>
              <a:t>이므로 </a:t>
            </a:r>
            <a:r>
              <a:rPr lang="en-US" altLang="ko-KR" dirty="0"/>
              <a:t>1</a:t>
            </a:r>
            <a:r>
              <a:rPr lang="ko-KR" altLang="en-US" dirty="0"/>
              <a:t>도</a:t>
            </a:r>
            <a:r>
              <a:rPr lang="en-US" altLang="ko-KR" dirty="0"/>
              <a:t>/s</a:t>
            </a:r>
            <a:r>
              <a:rPr lang="ko-KR" altLang="en-US" dirty="0"/>
              <a:t>는 </a:t>
            </a:r>
            <a:r>
              <a:rPr lang="en-US" altLang="ko-KR" dirty="0"/>
              <a:t>(32767/250) = </a:t>
            </a:r>
            <a:r>
              <a:rPr lang="en-US" altLang="ko-KR" dirty="0" smtClean="0"/>
              <a:t>131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211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385796"/>
            <a:ext cx="104349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: 1000</a:t>
            </a:r>
            <a:r>
              <a:rPr lang="ko-KR" altLang="en-US" sz="2000" dirty="0" smtClean="0"/>
              <a:t>개의 데이터를 평균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중력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민감도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온도 보상 후 </a:t>
            </a:r>
            <a:r>
              <a:rPr lang="en-US" altLang="ko-KR" sz="2000" dirty="0" smtClean="0"/>
              <a:t>raw data</a:t>
            </a:r>
            <a:r>
              <a:rPr lang="ko-KR" altLang="en-US" sz="2000" dirty="0" smtClean="0"/>
              <a:t>에서 빼줌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1) </a:t>
            </a: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FIFO</a:t>
            </a:r>
            <a:r>
              <a:rPr lang="ko-KR" altLang="en-US" sz="2000" dirty="0" smtClean="0"/>
              <a:t>에 저장된 </a:t>
            </a:r>
            <a:r>
              <a:rPr lang="en-US" altLang="ko-KR" sz="2000" dirty="0" smtClean="0"/>
              <a:t>1000</a:t>
            </a:r>
            <a:r>
              <a:rPr lang="ko-KR" altLang="en-US" sz="2000" dirty="0" smtClean="0"/>
              <a:t>개의 데이터를 평균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중력으로 인한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bias </a:t>
            </a:r>
            <a:r>
              <a:rPr lang="ko-KR" altLang="en-US" sz="2000" dirty="0" smtClean="0"/>
              <a:t>보상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온도 보상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Accelsensitivity</a:t>
            </a:r>
            <a:r>
              <a:rPr lang="ko-KR" altLang="en-US" sz="2000" dirty="0" smtClean="0"/>
              <a:t>로 스케일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FIFO</a:t>
            </a:r>
            <a:r>
              <a:rPr lang="ko-KR" altLang="en-US" sz="2000" dirty="0" smtClean="0"/>
              <a:t>에 저장된 </a:t>
            </a:r>
            <a:r>
              <a:rPr lang="en-US" altLang="ko-KR" sz="2000" dirty="0" smtClean="0"/>
              <a:t>1000</a:t>
            </a:r>
            <a:r>
              <a:rPr lang="ko-KR" altLang="en-US" sz="2000" dirty="0" smtClean="0"/>
              <a:t>개의 데이터를 평균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Input format</a:t>
            </a:r>
            <a:r>
              <a:rPr lang="ko-KR" altLang="en-US" sz="2000" dirty="0" smtClean="0"/>
              <a:t>에 맞춰 보상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Gyro bias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register</a:t>
            </a:r>
            <a:r>
              <a:rPr lang="ko-KR" altLang="en-US" sz="2000" dirty="0" smtClean="0"/>
              <a:t>에 저장</a:t>
            </a:r>
            <a:endParaRPr lang="en-US" altLang="ko-KR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6642098" y="2908300"/>
            <a:ext cx="4013201" cy="2667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Accel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 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를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register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에 저장하지 않고 따로 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변수를 선언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하여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raw data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에서 빼줘야 함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Gyro 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를 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register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에 저장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하면 하드웨어에서 자동으로 빼준다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60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Calibration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7"/>
          <a:stretch/>
        </p:blipFill>
        <p:spPr>
          <a:xfrm>
            <a:off x="6511250" y="1711194"/>
            <a:ext cx="4663540" cy="36759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6" b="5037"/>
          <a:stretch/>
        </p:blipFill>
        <p:spPr>
          <a:xfrm>
            <a:off x="1140760" y="1711194"/>
            <a:ext cx="4421840" cy="36759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4330" y="5453102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제거하지 않은 경우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05013" y="5451038"/>
            <a:ext cx="27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제거한 경우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0760" y="6019800"/>
            <a:ext cx="1013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Calibration</a:t>
            </a:r>
            <a:r>
              <a:rPr lang="ko-KR" altLang="en-US" dirty="0" smtClean="0"/>
              <a:t>을 수행하여 </a:t>
            </a:r>
            <a:r>
              <a:rPr lang="en-US" altLang="ko-KR" dirty="0" smtClean="0"/>
              <a:t>bias</a:t>
            </a:r>
            <a:r>
              <a:rPr lang="ko-KR" altLang="en-US" dirty="0" smtClean="0"/>
              <a:t>를 제거 한 쪽에서 원하는 데이터가 나오는 것을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112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Gyro Calibration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7030" y="4430200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제거하지 않은 경우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53199" y="4420238"/>
            <a:ext cx="27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제거한 경우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8357" y="4957729"/>
            <a:ext cx="10130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Calibration</a:t>
            </a:r>
            <a:r>
              <a:rPr lang="ko-KR" altLang="en-US" dirty="0" smtClean="0"/>
              <a:t>을 수행한 결과 </a:t>
            </a:r>
            <a:r>
              <a:rPr lang="en-US" altLang="ko-KR" dirty="0" smtClean="0"/>
              <a:t>Z</a:t>
            </a:r>
            <a:r>
              <a:rPr lang="ko-KR" altLang="en-US" dirty="0" smtClean="0"/>
              <a:t>축의 데이터는 </a:t>
            </a:r>
            <a:r>
              <a:rPr lang="en-US" altLang="ko-KR" dirty="0" smtClean="0"/>
              <a:t>bias</a:t>
            </a:r>
            <a:r>
              <a:rPr lang="ko-KR" altLang="en-US" dirty="0" smtClean="0"/>
              <a:t>가 제거된 것을 확인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그러나 전체적으로 </a:t>
            </a:r>
            <a:r>
              <a:rPr lang="en-US" altLang="ko-KR" dirty="0" smtClean="0"/>
              <a:t>drift</a:t>
            </a:r>
            <a:r>
              <a:rPr lang="ko-KR" altLang="en-US" dirty="0" smtClean="0"/>
              <a:t>된 결과를 나타냄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6" r="-815" b="2"/>
          <a:stretch/>
        </p:blipFill>
        <p:spPr>
          <a:xfrm>
            <a:off x="6402295" y="1848367"/>
            <a:ext cx="4868582" cy="25437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53"/>
          <a:stretch/>
        </p:blipFill>
        <p:spPr>
          <a:xfrm>
            <a:off x="835959" y="1848367"/>
            <a:ext cx="4984872" cy="25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3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 smtClean="0"/>
              <a:t>네트워크 구</a:t>
            </a:r>
            <a:r>
              <a:rPr lang="ko-KR" altLang="en-US" dirty="0"/>
              <a:t>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490" y="137782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="" xmlns:a16="http://schemas.microsoft.com/office/drawing/2014/main" id="{416A5A02-5ABA-4156-87B9-93D4407B0167}"/>
              </a:ext>
            </a:extLst>
          </p:cNvPr>
          <p:cNvSpPr/>
          <p:nvPr/>
        </p:nvSpPr>
        <p:spPr>
          <a:xfrm>
            <a:off x="1575470" y="3371227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USBtoCAN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="" xmlns:a16="http://schemas.microsoft.com/office/drawing/2014/main" id="{B4DEBDF1-8D80-41B5-AE62-B51AE1D4DB3F}"/>
              </a:ext>
            </a:extLst>
          </p:cNvPr>
          <p:cNvSpPr/>
          <p:nvPr/>
        </p:nvSpPr>
        <p:spPr>
          <a:xfrm>
            <a:off x="5212930" y="3161716"/>
            <a:ext cx="1765907" cy="132366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33CD0496-0346-4DC9-8B53-0936085391E6}"/>
              </a:ext>
            </a:extLst>
          </p:cNvPr>
          <p:cNvCxnSpPr>
            <a:cxnSpLocks/>
          </p:cNvCxnSpPr>
          <p:nvPr/>
        </p:nvCxnSpPr>
        <p:spPr>
          <a:xfrm flipH="1">
            <a:off x="7182860" y="3732613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A5684918-4B2A-42EB-8015-D29D9B512B8A}"/>
              </a:ext>
            </a:extLst>
          </p:cNvPr>
          <p:cNvCxnSpPr>
            <a:cxnSpLocks/>
          </p:cNvCxnSpPr>
          <p:nvPr/>
        </p:nvCxnSpPr>
        <p:spPr>
          <a:xfrm>
            <a:off x="7182859" y="3867768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6A8E544-F3C4-4C08-A6A9-CFEAB98653A9}"/>
              </a:ext>
            </a:extLst>
          </p:cNvPr>
          <p:cNvSpPr txBox="1"/>
          <p:nvPr/>
        </p:nvSpPr>
        <p:spPr>
          <a:xfrm>
            <a:off x="7844272" y="3906540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7D357539-97FD-4D07-AE24-524EA817A8E1}"/>
              </a:ext>
            </a:extLst>
          </p:cNvPr>
          <p:cNvSpPr/>
          <p:nvPr/>
        </p:nvSpPr>
        <p:spPr>
          <a:xfrm>
            <a:off x="1652616" y="2108381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13C4B82F-9555-4FC7-AFD8-72DDE2EE0B26}"/>
              </a:ext>
            </a:extLst>
          </p:cNvPr>
          <p:cNvSpPr/>
          <p:nvPr/>
        </p:nvSpPr>
        <p:spPr>
          <a:xfrm>
            <a:off x="1800253" y="5030237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RP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D4DCBBC-7455-45B3-876E-12F73D46AE56}"/>
              </a:ext>
            </a:extLst>
          </p:cNvPr>
          <p:cNvSpPr txBox="1"/>
          <p:nvPr/>
        </p:nvSpPr>
        <p:spPr>
          <a:xfrm>
            <a:off x="2927508" y="2177996"/>
            <a:ext cx="547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83645738-C772-49DB-A582-C63D850FCD4F}"/>
              </a:ext>
            </a:extLst>
          </p:cNvPr>
          <p:cNvCxnSpPr>
            <a:cxnSpLocks/>
          </p:cNvCxnSpPr>
          <p:nvPr/>
        </p:nvCxnSpPr>
        <p:spPr>
          <a:xfrm flipH="1">
            <a:off x="3099866" y="3699932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685C065B-D70C-438D-A37A-88124F8FF396}"/>
              </a:ext>
            </a:extLst>
          </p:cNvPr>
          <p:cNvCxnSpPr>
            <a:cxnSpLocks/>
          </p:cNvCxnSpPr>
          <p:nvPr/>
        </p:nvCxnSpPr>
        <p:spPr>
          <a:xfrm>
            <a:off x="3099865" y="3835087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9BDCD1-53F1-4B22-A0B2-E1FF2E90A36E}"/>
              </a:ext>
            </a:extLst>
          </p:cNvPr>
          <p:cNvSpPr txBox="1"/>
          <p:nvPr/>
        </p:nvSpPr>
        <p:spPr>
          <a:xfrm>
            <a:off x="3694808" y="3890303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7EB4742-71D9-470A-93FE-1EEBA3B1B566}"/>
              </a:ext>
            </a:extLst>
          </p:cNvPr>
          <p:cNvSpPr txBox="1"/>
          <p:nvPr/>
        </p:nvSpPr>
        <p:spPr>
          <a:xfrm>
            <a:off x="2395776" y="2846631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21090CF-1909-48D6-BF31-DF944BB03609}"/>
              </a:ext>
            </a:extLst>
          </p:cNvPr>
          <p:cNvSpPr txBox="1"/>
          <p:nvPr/>
        </p:nvSpPr>
        <p:spPr>
          <a:xfrm>
            <a:off x="2363765" y="4475155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144181" y="1663700"/>
            <a:ext cx="1803220" cy="2986443"/>
            <a:chOff x="9067981" y="1663700"/>
            <a:chExt cx="1803220" cy="2986443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928D0EFB-ED56-4AE6-A42C-DDF4AAC80A09}"/>
                </a:ext>
              </a:extLst>
            </p:cNvPr>
            <p:cNvSpPr/>
            <p:nvPr/>
          </p:nvSpPr>
          <p:spPr>
            <a:xfrm>
              <a:off x="920739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pmod</a:t>
              </a:r>
              <a:r>
                <a:rPr lang="en-US" altLang="ko-KR" dirty="0">
                  <a:solidFill>
                    <a:schemeClr val="bg1"/>
                  </a:solidFill>
                </a:rPr>
                <a:t> 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9FECC82B-8378-4DC2-A25D-18852582CB61}"/>
                </a:ext>
              </a:extLst>
            </p:cNvPr>
            <p:cNvSpPr/>
            <p:nvPr/>
          </p:nvSpPr>
          <p:spPr>
            <a:xfrm>
              <a:off x="931613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89586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007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0FB50FD-B077-4578-8CD0-D926A02D8EB4}"/>
                </a:ext>
              </a:extLst>
            </p:cNvPr>
            <p:cNvSpPr txBox="1"/>
            <p:nvPr/>
          </p:nvSpPr>
          <p:spPr>
            <a:xfrm>
              <a:off x="1010028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067981" y="1663700"/>
              <a:ext cx="1803220" cy="29864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151120" y="2926079"/>
            <a:ext cx="1950720" cy="1724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69854C6A-C815-438C-9F73-3C353252D42B}"/>
              </a:ext>
            </a:extLst>
          </p:cNvPr>
          <p:cNvCxnSpPr>
            <a:cxnSpLocks/>
          </p:cNvCxnSpPr>
          <p:nvPr/>
        </p:nvCxnSpPr>
        <p:spPr>
          <a:xfrm>
            <a:off x="2219552" y="2772570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9E63BEF5-4128-4CE7-8655-E15FBCA65F23}"/>
              </a:ext>
            </a:extLst>
          </p:cNvPr>
          <p:cNvCxnSpPr>
            <a:cxnSpLocks/>
          </p:cNvCxnSpPr>
          <p:nvPr/>
        </p:nvCxnSpPr>
        <p:spPr>
          <a:xfrm flipV="1">
            <a:off x="2363765" y="2772570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7975ADF3-AC47-4E31-BE1D-1A51EE7B8957}"/>
              </a:ext>
            </a:extLst>
          </p:cNvPr>
          <p:cNvCxnSpPr>
            <a:cxnSpLocks/>
          </p:cNvCxnSpPr>
          <p:nvPr/>
        </p:nvCxnSpPr>
        <p:spPr>
          <a:xfrm>
            <a:off x="2187541" y="4401094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A674770B-1E0F-4C13-85AF-4AF07737C800}"/>
              </a:ext>
            </a:extLst>
          </p:cNvPr>
          <p:cNvCxnSpPr>
            <a:cxnSpLocks/>
          </p:cNvCxnSpPr>
          <p:nvPr/>
        </p:nvCxnSpPr>
        <p:spPr>
          <a:xfrm flipV="1">
            <a:off x="2331754" y="4401094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2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C314AE-EFC2-412B-AF1D-28AD0BF7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0054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dirty="0"/>
              <a:t>속도 값을 구하기 위한 </a:t>
            </a:r>
            <a:r>
              <a:rPr lang="en-US" altLang="ko-KR" dirty="0"/>
              <a:t>QEP, PID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979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xmlns="" id="{1A92E293-DB88-46C0-A28E-5B1B945D3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01942" y="2410589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20160214_254/lagrange0115_1455448494976Uzy91_PNG/%B1%D7%B8%B22.png?type=w800">
            <a:extLst>
              <a:ext uri="{FF2B5EF4-FFF2-40B4-BE49-F238E27FC236}">
                <a16:creationId xmlns:a16="http://schemas.microsoft.com/office/drawing/2014/main" xmlns="" id="{ACD68A4C-0F45-40D5-A787-835BBEFAE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93" y="2256820"/>
            <a:ext cx="5486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8E012A5-0B86-4A47-8930-E5F6AD3D9E0E}"/>
              </a:ext>
            </a:extLst>
          </p:cNvPr>
          <p:cNvSpPr txBox="1"/>
          <p:nvPr/>
        </p:nvSpPr>
        <p:spPr>
          <a:xfrm>
            <a:off x="1738202" y="4582289"/>
            <a:ext cx="229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E40H10-500-3-T-24</a:t>
            </a:r>
          </a:p>
          <a:p>
            <a:pPr algn="r"/>
            <a:r>
              <a:rPr lang="en-US" altLang="ko-KR" dirty="0" err="1">
                <a:solidFill>
                  <a:schemeClr val="bg1"/>
                </a:solidFill>
              </a:rPr>
              <a:t>Autonics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38913EB-A21F-40A4-8228-F96B7EC6C2F6}"/>
              </a:ext>
            </a:extLst>
          </p:cNvPr>
          <p:cNvSpPr txBox="1"/>
          <p:nvPr/>
        </p:nvSpPr>
        <p:spPr>
          <a:xfrm>
            <a:off x="2488055" y="5279184"/>
            <a:ext cx="79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분해능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BC5B1CDE-3C12-40CF-9ECC-D9C1D5501C8A}"/>
              </a:ext>
            </a:extLst>
          </p:cNvPr>
          <p:cNvCxnSpPr/>
          <p:nvPr/>
        </p:nvCxnSpPr>
        <p:spPr>
          <a:xfrm flipV="1">
            <a:off x="2887792" y="4905454"/>
            <a:ext cx="0" cy="3231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2278CFFF-48C2-4846-83A9-95B148B2517C}"/>
              </a:ext>
            </a:extLst>
          </p:cNvPr>
          <p:cNvSpPr/>
          <p:nvPr/>
        </p:nvSpPr>
        <p:spPr>
          <a:xfrm>
            <a:off x="2636874" y="4582289"/>
            <a:ext cx="404034" cy="313501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773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Picture 4" descr="https://mblogthumb-phinf.pstatic.net/20160214_254/lagrange0115_1455448494976Uzy91_PNG/%B1%D7%B8%B22.png?type=w800">
            <a:extLst>
              <a:ext uri="{FF2B5EF4-FFF2-40B4-BE49-F238E27FC236}">
                <a16:creationId xmlns:a16="http://schemas.microsoft.com/office/drawing/2014/main" xmlns="" id="{5BF9484F-2A49-4E05-9123-2F425FAA1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93" y="2256820"/>
            <a:ext cx="5486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18432AE3-43D3-4020-9214-22590BFF99A3}"/>
                  </a:ext>
                </a:extLst>
              </p:cNvPr>
              <p:cNvSpPr txBox="1"/>
              <p:nvPr/>
            </p:nvSpPr>
            <p:spPr>
              <a:xfrm>
                <a:off x="1533563" y="3211329"/>
                <a:ext cx="3068175" cy="90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32AE3-43D3-4020-9214-22590BFF9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63" y="3211329"/>
                <a:ext cx="3068175" cy="9007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E9759E20-1936-4F6E-B769-AA5F01C07A4A}"/>
                  </a:ext>
                </a:extLst>
              </p:cNvPr>
              <p:cNvSpPr txBox="1"/>
              <p:nvPr/>
            </p:nvSpPr>
            <p:spPr>
              <a:xfrm>
                <a:off x="1141413" y="4213869"/>
                <a:ext cx="3852477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설정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시간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△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펄</m:t>
                          </m:r>
                          <m:r>
                            <a:rPr lang="ko-KR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스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갯</m:t>
                          </m:r>
                          <m:r>
                            <a:rPr lang="ko-KR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수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759E20-1936-4F6E-B769-AA5F01C07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4213869"/>
                <a:ext cx="3852477" cy="404983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573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761F329-7371-4E2D-85FD-427474F9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2062162"/>
            <a:ext cx="81248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042D18-9750-48E6-923B-02A82EB3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76" y="4795837"/>
            <a:ext cx="7762875" cy="73342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C5502575-C13F-4893-BAEA-660B5E4FF46D}"/>
              </a:ext>
            </a:extLst>
          </p:cNvPr>
          <p:cNvSpPr/>
          <p:nvPr/>
        </p:nvSpPr>
        <p:spPr>
          <a:xfrm>
            <a:off x="2033587" y="4081346"/>
            <a:ext cx="865730" cy="2899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F41CC16E-EE0E-4312-94EB-F15545BC40BE}"/>
              </a:ext>
            </a:extLst>
          </p:cNvPr>
          <p:cNvSpPr/>
          <p:nvPr/>
        </p:nvSpPr>
        <p:spPr>
          <a:xfrm>
            <a:off x="2272875" y="5057077"/>
            <a:ext cx="626441" cy="2899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F594B460-B659-4473-8750-B219834607F4}"/>
                  </a:ext>
                </a:extLst>
              </p:cNvPr>
              <p:cNvSpPr/>
              <p:nvPr/>
            </p:nvSpPr>
            <p:spPr>
              <a:xfrm>
                <a:off x="1250016" y="4041646"/>
                <a:ext cx="905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94B460-B659-4473-8750-B21983460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016" y="4041646"/>
                <a:ext cx="9052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09F998CE-6655-488E-9FB5-4CEEE629B62C}"/>
                  </a:ext>
                </a:extLst>
              </p:cNvPr>
              <p:cNvSpPr/>
              <p:nvPr/>
            </p:nvSpPr>
            <p:spPr>
              <a:xfrm>
                <a:off x="1683042" y="5017377"/>
                <a:ext cx="701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9F998CE-6655-488E-9FB5-4CEEE629B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042" y="5017377"/>
                <a:ext cx="701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88785B3F-9A1A-4C19-B4D9-D8CAD47D88ED}"/>
                  </a:ext>
                </a:extLst>
              </p:cNvPr>
              <p:cNvSpPr txBox="1"/>
              <p:nvPr/>
            </p:nvSpPr>
            <p:spPr>
              <a:xfrm>
                <a:off x="875816" y="2973478"/>
                <a:ext cx="1966952" cy="61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785B3F-9A1A-4C19-B4D9-D8CAD47D8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6" y="2973478"/>
                <a:ext cx="1966952" cy="612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096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 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B89CF4A-4EB5-45BA-9AA3-74D5F2C4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66" y="2454738"/>
            <a:ext cx="7315200" cy="331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0A7190D-FDCE-41F9-B35D-E7B5B3D383BB}"/>
              </a:ext>
            </a:extLst>
          </p:cNvPr>
          <p:cNvSpPr txBox="1"/>
          <p:nvPr/>
        </p:nvSpPr>
        <p:spPr>
          <a:xfrm>
            <a:off x="2126166" y="3742756"/>
            <a:ext cx="101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10MHz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FE66F7-F8BF-4593-A982-A8E2C478293C}"/>
              </a:ext>
            </a:extLst>
          </p:cNvPr>
          <p:cNvSpPr txBox="1"/>
          <p:nvPr/>
        </p:nvSpPr>
        <p:spPr>
          <a:xfrm>
            <a:off x="5163015" y="5311361"/>
            <a:ext cx="15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= 1,000,000  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889183ED-E8C7-4260-90DF-B3C9791F7C26}"/>
                  </a:ext>
                </a:extLst>
              </p:cNvPr>
              <p:cNvSpPr txBox="1"/>
              <p:nvPr/>
            </p:nvSpPr>
            <p:spPr>
              <a:xfrm>
                <a:off x="2126166" y="4055395"/>
                <a:ext cx="1014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0.1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183ED-E8C7-4260-90DF-B3C9791F7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66" y="4055395"/>
                <a:ext cx="1014761" cy="369332"/>
              </a:xfrm>
              <a:prstGeom prst="rect">
                <a:avLst/>
              </a:prstGeom>
              <a:blipFill>
                <a:blip r:embed="rId3"/>
                <a:stretch>
                  <a:fillRect l="-5422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8684E7DE-0977-4E21-A28E-C214D1934591}"/>
                  </a:ext>
                </a:extLst>
              </p:cNvPr>
              <p:cNvSpPr txBox="1"/>
              <p:nvPr/>
            </p:nvSpPr>
            <p:spPr>
              <a:xfrm>
                <a:off x="8382271" y="3525892"/>
                <a:ext cx="2659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= 1,000,000 * 0.1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84E7DE-0977-4E21-A28E-C214D193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271" y="3525892"/>
                <a:ext cx="2659565" cy="369332"/>
              </a:xfrm>
              <a:prstGeom prst="rect">
                <a:avLst/>
              </a:prstGeom>
              <a:blipFill>
                <a:blip r:embed="rId4"/>
                <a:stretch>
                  <a:fillRect l="-183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74D58C55-32FE-4EE0-A0F8-6F6F29920876}"/>
                  </a:ext>
                </a:extLst>
              </p:cNvPr>
              <p:cNvSpPr txBox="1"/>
              <p:nvPr/>
            </p:nvSpPr>
            <p:spPr>
              <a:xfrm>
                <a:off x="8391022" y="3852800"/>
                <a:ext cx="2659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= 0.1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D58C55-32FE-4EE0-A0F8-6F6F29920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022" y="3852800"/>
                <a:ext cx="2659565" cy="369332"/>
              </a:xfrm>
              <a:prstGeom prst="rect">
                <a:avLst/>
              </a:prstGeom>
              <a:blipFill>
                <a:blip r:embed="rId5"/>
                <a:stretch>
                  <a:fillRect l="-183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678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△X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EB6DA44-D17F-4F7C-9535-AB5729A5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7" y="4894597"/>
            <a:ext cx="8591550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82BAC3E-FC5A-44D4-BC0B-6C171E80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2076450"/>
            <a:ext cx="8191500" cy="27051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A87F766-5A2C-40A7-A473-1FAE16083BA4}"/>
              </a:ext>
            </a:extLst>
          </p:cNvPr>
          <p:cNvSpPr/>
          <p:nvPr/>
        </p:nvSpPr>
        <p:spPr>
          <a:xfrm>
            <a:off x="3378820" y="5218771"/>
            <a:ext cx="4438185" cy="211873"/>
          </a:xfrm>
          <a:prstGeom prst="rect">
            <a:avLst/>
          </a:prstGeom>
          <a:solidFill>
            <a:schemeClr val="accent2">
              <a:alpha val="39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AD1C52F-6F34-4744-879A-DA33D25F526D}"/>
              </a:ext>
            </a:extLst>
          </p:cNvPr>
          <p:cNvSpPr/>
          <p:nvPr/>
        </p:nvSpPr>
        <p:spPr>
          <a:xfrm>
            <a:off x="6337005" y="5218771"/>
            <a:ext cx="861237" cy="211873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DC87EA9-8720-4FA7-B5A3-5BB3A6175012}"/>
              </a:ext>
            </a:extLst>
          </p:cNvPr>
          <p:cNvSpPr/>
          <p:nvPr/>
        </p:nvSpPr>
        <p:spPr>
          <a:xfrm>
            <a:off x="3721293" y="5213577"/>
            <a:ext cx="861237" cy="21187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67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787EDAD-4EE7-4958-9A7B-9CB7DC359636}"/>
              </a:ext>
            </a:extLst>
          </p:cNvPr>
          <p:cNvGrpSpPr/>
          <p:nvPr/>
        </p:nvGrpSpPr>
        <p:grpSpPr>
          <a:xfrm>
            <a:off x="3141177" y="2564976"/>
            <a:ext cx="5590772" cy="991475"/>
            <a:chOff x="3087389" y="3287453"/>
            <a:chExt cx="5590772" cy="991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id="{04951839-69DB-4DC7-9940-8F7242FDACB0}"/>
                    </a:ext>
                  </a:extLst>
                </p:cNvPr>
                <p:cNvSpPr txBox="1"/>
                <p:nvPr/>
              </p:nvSpPr>
              <p:spPr>
                <a:xfrm>
                  <a:off x="3087389" y="3332811"/>
                  <a:ext cx="2196992" cy="900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951839-69DB-4DC7-9940-8F7242FDA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389" y="3332811"/>
                  <a:ext cx="2196992" cy="9007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xmlns="" id="{0240F28C-4CEE-4E53-B845-C6B37430F707}"/>
                    </a:ext>
                  </a:extLst>
                </p:cNvPr>
                <p:cNvSpPr txBox="1"/>
                <p:nvPr/>
              </p:nvSpPr>
              <p:spPr>
                <a:xfrm>
                  <a:off x="4501299" y="3909596"/>
                  <a:ext cx="38524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𝑄𝑈𝑃𝑅𝐷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/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𝑉𝐶𝐿𝐾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40F28C-4CEE-4E53-B845-C6B37430F7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299" y="3909596"/>
                  <a:ext cx="385247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89FF2299-4D2F-4263-8BAC-7EDC2D5549A9}"/>
                    </a:ext>
                  </a:extLst>
                </p:cNvPr>
                <p:cNvSpPr txBox="1"/>
                <p:nvPr/>
              </p:nvSpPr>
              <p:spPr>
                <a:xfrm>
                  <a:off x="4825684" y="3287453"/>
                  <a:ext cx="38524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: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𝑄𝑃𝑂𝑆𝐿𝐴𝑇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𝑅𝑒𝑔𝑖𝑠𝑡𝑒𝑟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FF2299-4D2F-4263-8BAC-7EDC2D554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684" y="3287453"/>
                  <a:ext cx="385247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FBD546F-3C72-4F30-ADBB-C3269D10C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890" y="3856038"/>
            <a:ext cx="6191250" cy="904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F0FA7EE-CDC4-4CB2-917D-BC4C2FA7C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137" y="4915544"/>
            <a:ext cx="3771900" cy="10858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DA4757E-A93E-423F-85B6-AA52117455B6}"/>
              </a:ext>
            </a:extLst>
          </p:cNvPr>
          <p:cNvSpPr/>
          <p:nvPr/>
        </p:nvSpPr>
        <p:spPr>
          <a:xfrm>
            <a:off x="2731890" y="3901396"/>
            <a:ext cx="2969663" cy="231840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6B9FC2F-D8E9-41E3-8F59-9D7DB97A94BE}"/>
              </a:ext>
            </a:extLst>
          </p:cNvPr>
          <p:cNvSpPr/>
          <p:nvPr/>
        </p:nvSpPr>
        <p:spPr>
          <a:xfrm>
            <a:off x="2731889" y="4944580"/>
            <a:ext cx="2969663" cy="231840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6981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CC0CACDD-89FA-417F-8DE1-D032901F5344}"/>
              </a:ext>
            </a:extLst>
          </p:cNvPr>
          <p:cNvGrpSpPr/>
          <p:nvPr/>
        </p:nvGrpSpPr>
        <p:grpSpPr>
          <a:xfrm>
            <a:off x="2424407" y="2736621"/>
            <a:ext cx="7340010" cy="2548336"/>
            <a:chOff x="2288474" y="2689051"/>
            <a:chExt cx="7340010" cy="2548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xmlns="" id="{50D538B3-AD84-4676-AB68-8A280B29705D}"/>
                    </a:ext>
                  </a:extLst>
                </p:cNvPr>
                <p:cNvSpPr txBox="1"/>
                <p:nvPr/>
              </p:nvSpPr>
              <p:spPr>
                <a:xfrm>
                  <a:off x="2288474" y="2689051"/>
                  <a:ext cx="1890121" cy="713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a14:m>
                  <a:r>
                    <a:rPr lang="ko-KR" altLang="en-US" sz="28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0D538B3-AD84-4676-AB68-8A280B297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474" y="2689051"/>
                  <a:ext cx="1890121" cy="7139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8F1805A7-00E3-476E-8CD2-1A4BC3526F88}"/>
                </a:ext>
              </a:extLst>
            </p:cNvPr>
            <p:cNvGrpSpPr/>
            <p:nvPr/>
          </p:nvGrpSpPr>
          <p:grpSpPr>
            <a:xfrm>
              <a:off x="2562250" y="3738195"/>
              <a:ext cx="2307461" cy="1499191"/>
              <a:chOff x="1650236" y="3705446"/>
              <a:chExt cx="2307461" cy="1499191"/>
            </a:xfrm>
          </p:grpSpPr>
          <p:sp>
            <p:nvSpPr>
              <p:cNvPr id="7" name="원통형 6">
                <a:extLst>
                  <a:ext uri="{FF2B5EF4-FFF2-40B4-BE49-F238E27FC236}">
                    <a16:creationId xmlns:a16="http://schemas.microsoft.com/office/drawing/2014/main" xmlns="" id="{B8AC12C2-20BC-4EF4-8B5D-821EE1417FC0}"/>
                  </a:ext>
                </a:extLst>
              </p:cNvPr>
              <p:cNvSpPr/>
              <p:nvPr/>
            </p:nvSpPr>
            <p:spPr>
              <a:xfrm rot="5400000">
                <a:off x="2482332" y="3434219"/>
                <a:ext cx="377454" cy="2041646"/>
              </a:xfrm>
              <a:prstGeom prst="can">
                <a:avLst>
                  <a:gd name="adj" fmla="val 25000"/>
                </a:avLst>
              </a:prstGeom>
              <a:solidFill>
                <a:schemeClr val="tx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원통형 5">
                <a:extLst>
                  <a:ext uri="{FF2B5EF4-FFF2-40B4-BE49-F238E27FC236}">
                    <a16:creationId xmlns:a16="http://schemas.microsoft.com/office/drawing/2014/main" xmlns="" id="{2115CE07-192F-4722-9A5C-790D9A9A2702}"/>
                  </a:ext>
                </a:extLst>
              </p:cNvPr>
              <p:cNvSpPr/>
              <p:nvPr/>
            </p:nvSpPr>
            <p:spPr>
              <a:xfrm rot="5400000">
                <a:off x="2942287" y="4189228"/>
                <a:ext cx="1499191" cy="531628"/>
              </a:xfrm>
              <a:prstGeom prst="can">
                <a:avLst>
                  <a:gd name="adj" fmla="val 47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연결선: 구부러짐 8">
                <a:extLst>
                  <a:ext uri="{FF2B5EF4-FFF2-40B4-BE49-F238E27FC236}">
                    <a16:creationId xmlns:a16="http://schemas.microsoft.com/office/drawing/2014/main" xmlns="" id="{B01D58B9-BC5C-43DA-BB2A-5DBDB90E52D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173788" y="4595724"/>
                <a:ext cx="826680" cy="167862"/>
              </a:xfrm>
              <a:prstGeom prst="curvedConnector3">
                <a:avLst>
                  <a:gd name="adj1" fmla="val -59325"/>
                </a:avLst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1C7DE51-EE2C-44F3-8C2E-C71C287CA391}"/>
                </a:ext>
              </a:extLst>
            </p:cNvPr>
            <p:cNvSpPr txBox="1"/>
            <p:nvPr/>
          </p:nvSpPr>
          <p:spPr>
            <a:xfrm>
              <a:off x="4178595" y="2936055"/>
              <a:ext cx="138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</a:rPr>
                <a:t>각 속도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="" id="{BA9BD20E-B710-4EBD-A21B-15C1BC77B60D}"/>
                    </a:ext>
                  </a:extLst>
                </p:cNvPr>
                <p:cNvSpPr txBox="1"/>
                <p:nvPr/>
              </p:nvSpPr>
              <p:spPr>
                <a:xfrm>
                  <a:off x="6864018" y="2711656"/>
                  <a:ext cx="18901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9BD20E-B710-4EBD-A21B-15C1BC77B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018" y="2711656"/>
                  <a:ext cx="189012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E2DE4720-5271-4FB5-A46C-82F5E444AC4F}"/>
                </a:ext>
              </a:extLst>
            </p:cNvPr>
            <p:cNvGrpSpPr/>
            <p:nvPr/>
          </p:nvGrpSpPr>
          <p:grpSpPr>
            <a:xfrm>
              <a:off x="6655347" y="3738196"/>
              <a:ext cx="2307461" cy="1499191"/>
              <a:chOff x="1650236" y="3705446"/>
              <a:chExt cx="2307461" cy="1499191"/>
            </a:xfrm>
          </p:grpSpPr>
          <p:sp>
            <p:nvSpPr>
              <p:cNvPr id="21" name="원통형 20">
                <a:extLst>
                  <a:ext uri="{FF2B5EF4-FFF2-40B4-BE49-F238E27FC236}">
                    <a16:creationId xmlns:a16="http://schemas.microsoft.com/office/drawing/2014/main" xmlns="" id="{B4FECC9D-25FF-4EFF-A2AD-FE358C69F888}"/>
                  </a:ext>
                </a:extLst>
              </p:cNvPr>
              <p:cNvSpPr/>
              <p:nvPr/>
            </p:nvSpPr>
            <p:spPr>
              <a:xfrm rot="5400000">
                <a:off x="2482332" y="3434219"/>
                <a:ext cx="377454" cy="2041646"/>
              </a:xfrm>
              <a:prstGeom prst="can">
                <a:avLst>
                  <a:gd name="adj" fmla="val 25000"/>
                </a:avLst>
              </a:prstGeom>
              <a:solidFill>
                <a:schemeClr val="tx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통형 21">
                <a:extLst>
                  <a:ext uri="{FF2B5EF4-FFF2-40B4-BE49-F238E27FC236}">
                    <a16:creationId xmlns:a16="http://schemas.microsoft.com/office/drawing/2014/main" xmlns="" id="{92D55734-AE77-4BED-8920-ACBA47EA9381}"/>
                  </a:ext>
                </a:extLst>
              </p:cNvPr>
              <p:cNvSpPr/>
              <p:nvPr/>
            </p:nvSpPr>
            <p:spPr>
              <a:xfrm rot="5400000">
                <a:off x="2942287" y="4189228"/>
                <a:ext cx="1499191" cy="531628"/>
              </a:xfrm>
              <a:prstGeom prst="can">
                <a:avLst>
                  <a:gd name="adj" fmla="val 47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6416061-D189-437A-ACE1-AC1CBF37D9FD}"/>
                </a:ext>
              </a:extLst>
            </p:cNvPr>
            <p:cNvSpPr txBox="1"/>
            <p:nvPr/>
          </p:nvSpPr>
          <p:spPr>
            <a:xfrm>
              <a:off x="8246251" y="2861341"/>
              <a:ext cx="138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</a:rPr>
                <a:t>속도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연결선: 구부러짐 32">
              <a:extLst>
                <a:ext uri="{FF2B5EF4-FFF2-40B4-BE49-F238E27FC236}">
                  <a16:creationId xmlns:a16="http://schemas.microsoft.com/office/drawing/2014/main" xmlns="" id="{03119491-604E-4ADB-A0DF-CDA421954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8082" y="3046007"/>
              <a:ext cx="1524979" cy="66878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94B1DC1C-77E8-4828-A861-A2A3D678D1AD}"/>
              </a:ext>
            </a:extLst>
          </p:cNvPr>
          <p:cNvCxnSpPr>
            <a:cxnSpLocks/>
          </p:cNvCxnSpPr>
          <p:nvPr/>
        </p:nvCxnSpPr>
        <p:spPr>
          <a:xfrm flipH="1">
            <a:off x="7931888" y="4535326"/>
            <a:ext cx="905195" cy="45369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24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xmlns="" id="{3742DBC0-B93A-4497-AF90-1C7E7F1E91D9}"/>
                  </a:ext>
                </a:extLst>
              </p:cNvPr>
              <p:cNvSpPr/>
              <p:nvPr/>
            </p:nvSpPr>
            <p:spPr>
              <a:xfrm>
                <a:off x="1357892" y="2378167"/>
                <a:ext cx="2780971" cy="265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742DBC0-B93A-4497-AF90-1C7E7F1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892" y="2378167"/>
                <a:ext cx="2780971" cy="265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E3779C6-E105-40F6-9F74-EC517090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342" y="1357803"/>
            <a:ext cx="7267575" cy="5181600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77B258FC-BCE3-4C8E-A7A5-1589A11B083B}"/>
              </a:ext>
            </a:extLst>
          </p:cNvPr>
          <p:cNvCxnSpPr>
            <a:cxnSpLocks/>
          </p:cNvCxnSpPr>
          <p:nvPr/>
        </p:nvCxnSpPr>
        <p:spPr>
          <a:xfrm rot="10800000">
            <a:off x="2857501" y="2540208"/>
            <a:ext cx="2628901" cy="1571883"/>
          </a:xfrm>
          <a:prstGeom prst="bentConnector3">
            <a:avLst>
              <a:gd name="adj1" fmla="val 50000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57BE743-CCF0-4270-BEE3-437F215325CF}"/>
              </a:ext>
            </a:extLst>
          </p:cNvPr>
          <p:cNvSpPr/>
          <p:nvPr/>
        </p:nvSpPr>
        <p:spPr>
          <a:xfrm>
            <a:off x="2095500" y="2924175"/>
            <a:ext cx="1057275" cy="35531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4F55C4A-D72F-4C88-B673-09B4967C2B2F}"/>
              </a:ext>
            </a:extLst>
          </p:cNvPr>
          <p:cNvSpPr/>
          <p:nvPr/>
        </p:nvSpPr>
        <p:spPr>
          <a:xfrm>
            <a:off x="6457372" y="3904854"/>
            <a:ext cx="1019753" cy="35531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F51B59F-F7EE-471D-B08B-7D3392114304}"/>
              </a:ext>
            </a:extLst>
          </p:cNvPr>
          <p:cNvSpPr/>
          <p:nvPr/>
        </p:nvSpPr>
        <p:spPr>
          <a:xfrm>
            <a:off x="1934155" y="3528339"/>
            <a:ext cx="1371020" cy="7318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41210B6-66D2-4D3A-800F-C97195384BE8}"/>
              </a:ext>
            </a:extLst>
          </p:cNvPr>
          <p:cNvSpPr/>
          <p:nvPr/>
        </p:nvSpPr>
        <p:spPr>
          <a:xfrm>
            <a:off x="7588432" y="3904854"/>
            <a:ext cx="1118934" cy="35531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D575C78-BF5D-4F41-B9DA-E7C0E4AF1AA9}"/>
              </a:ext>
            </a:extLst>
          </p:cNvPr>
          <p:cNvSpPr/>
          <p:nvPr/>
        </p:nvSpPr>
        <p:spPr>
          <a:xfrm>
            <a:off x="2190750" y="4387965"/>
            <a:ext cx="1104900" cy="712258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57BBF46-F242-4307-95B8-864CC142BD20}"/>
              </a:ext>
            </a:extLst>
          </p:cNvPr>
          <p:cNvSpPr/>
          <p:nvPr/>
        </p:nvSpPr>
        <p:spPr>
          <a:xfrm>
            <a:off x="8772489" y="3904854"/>
            <a:ext cx="1104900" cy="355317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21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79CE78D-97E3-4B4E-834A-3851FD39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390" y="1750826"/>
            <a:ext cx="4113349" cy="4622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AE34D693-654E-4D52-AE67-86EE77274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51" y="1752600"/>
            <a:ext cx="3586655" cy="4622800"/>
          </a:xfrm>
          <a:solidFill>
            <a:schemeClr val="tx1"/>
          </a:solidFill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EAA2841-DE4A-4625-B957-1F4DB9C96296}"/>
              </a:ext>
            </a:extLst>
          </p:cNvPr>
          <p:cNvSpPr/>
          <p:nvPr/>
        </p:nvSpPr>
        <p:spPr>
          <a:xfrm>
            <a:off x="1763251" y="3048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5EC0AD9-53A9-4E0A-8BF2-6B0BC127FBE1}"/>
              </a:ext>
            </a:extLst>
          </p:cNvPr>
          <p:cNvSpPr/>
          <p:nvPr/>
        </p:nvSpPr>
        <p:spPr>
          <a:xfrm>
            <a:off x="1763250" y="4064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726BE46-461F-40F9-8C2C-CD3AC0EBA666}"/>
              </a:ext>
            </a:extLst>
          </p:cNvPr>
          <p:cNvSpPr/>
          <p:nvPr/>
        </p:nvSpPr>
        <p:spPr>
          <a:xfrm>
            <a:off x="1744199" y="5080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6CBC1AD-C62F-447D-9A7B-E942BFA95806}"/>
              </a:ext>
            </a:extLst>
          </p:cNvPr>
          <p:cNvSpPr/>
          <p:nvPr/>
        </p:nvSpPr>
        <p:spPr>
          <a:xfrm>
            <a:off x="1763250" y="6096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A84B4FF-656B-48F1-8DAB-A093A5E0099E}"/>
              </a:ext>
            </a:extLst>
          </p:cNvPr>
          <p:cNvSpPr/>
          <p:nvPr/>
        </p:nvSpPr>
        <p:spPr>
          <a:xfrm>
            <a:off x="5967389" y="258772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6991307-A74D-418D-9B87-B12C89319D74}"/>
              </a:ext>
            </a:extLst>
          </p:cNvPr>
          <p:cNvSpPr/>
          <p:nvPr/>
        </p:nvSpPr>
        <p:spPr>
          <a:xfrm>
            <a:off x="5967389" y="3763776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4B3439D-3D98-483C-A30D-BA6AF7090B8A}"/>
              </a:ext>
            </a:extLst>
          </p:cNvPr>
          <p:cNvSpPr/>
          <p:nvPr/>
        </p:nvSpPr>
        <p:spPr>
          <a:xfrm>
            <a:off x="5968840" y="4990213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001B78E-D323-4E6D-9BF4-AFFAF9161B51}"/>
              </a:ext>
            </a:extLst>
          </p:cNvPr>
          <p:cNvSpPr/>
          <p:nvPr/>
        </p:nvSpPr>
        <p:spPr>
          <a:xfrm>
            <a:off x="5967390" y="6086476"/>
            <a:ext cx="846599" cy="3048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32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804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네트워크 구현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145106" y="2478869"/>
            <a:ext cx="1713180" cy="2752180"/>
            <a:chOff x="8398235" y="2140805"/>
            <a:chExt cx="1495418" cy="2402351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="" xmlns:a16="http://schemas.microsoft.com/office/drawing/2014/main" id="{E202AECB-333A-4541-AB34-3DB05AD46F5E}"/>
                </a:ext>
              </a:extLst>
            </p:cNvPr>
            <p:cNvSpPr/>
            <p:nvPr/>
          </p:nvSpPr>
          <p:spPr>
            <a:xfrm>
              <a:off x="8398235" y="3638511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mod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4388D3BA-50BA-4688-83FE-D61D0D198EFB}"/>
                </a:ext>
              </a:extLst>
            </p:cNvPr>
            <p:cNvSpPr/>
            <p:nvPr/>
          </p:nvSpPr>
          <p:spPr>
            <a:xfrm>
              <a:off x="8506972" y="2140805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365A81AC-A365-41A3-B667-338A9D6F92FC}"/>
                </a:ext>
              </a:extLst>
            </p:cNvPr>
            <p:cNvCxnSpPr>
              <a:cxnSpLocks/>
            </p:cNvCxnSpPr>
            <p:nvPr/>
          </p:nvCxnSpPr>
          <p:spPr>
            <a:xfrm>
              <a:off x="9086698" y="3039839"/>
              <a:ext cx="0" cy="51040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="" xmlns:a16="http://schemas.microsoft.com/office/drawing/2014/main" id="{F5B415DB-1E31-4FE3-A567-6213A812A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911" y="3034953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D6916547-905D-4207-8FA3-F523E20EA268}"/>
                </a:ext>
              </a:extLst>
            </p:cNvPr>
            <p:cNvSpPr txBox="1"/>
            <p:nvPr/>
          </p:nvSpPr>
          <p:spPr>
            <a:xfrm>
              <a:off x="9291124" y="3079646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655491" y="1739685"/>
            <a:ext cx="4472872" cy="688030"/>
            <a:chOff x="1366523" y="3955230"/>
            <a:chExt cx="4753707" cy="84097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FACC21A8-AB8E-406F-B7FF-4A16FF9DEA2E}"/>
                </a:ext>
              </a:extLst>
            </p:cNvPr>
            <p:cNvSpPr/>
            <p:nvPr/>
          </p:nvSpPr>
          <p:spPr>
            <a:xfrm>
              <a:off x="1366523" y="3955230"/>
              <a:ext cx="1400174" cy="8144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LED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092C2A01-36CD-4722-B593-3B5E5E6F9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550" y="4362431"/>
              <a:ext cx="309154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51E62DCE-D08F-4C6C-B3D0-CF5C5B7E8DDA}"/>
                </a:ext>
              </a:extLst>
            </p:cNvPr>
            <p:cNvSpPr txBox="1"/>
            <p:nvPr/>
          </p:nvSpPr>
          <p:spPr>
            <a:xfrm>
              <a:off x="4561350" y="4344774"/>
              <a:ext cx="1558880" cy="451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PWM/GPIO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97004" y="5265606"/>
            <a:ext cx="5767413" cy="771843"/>
            <a:chOff x="2714071" y="5054929"/>
            <a:chExt cx="4521409" cy="81742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E229C420-7207-4672-8974-BB0362C60C9A}"/>
                </a:ext>
              </a:extLst>
            </p:cNvPr>
            <p:cNvSpPr/>
            <p:nvPr/>
          </p:nvSpPr>
          <p:spPr>
            <a:xfrm>
              <a:off x="2714071" y="5054929"/>
              <a:ext cx="1059043" cy="8144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MPU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9250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A59C7C20-0C47-460B-8AD6-EB48904C8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42203" y="5490319"/>
              <a:ext cx="3026496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43BE594-125C-4E2A-9D19-5593FED3605D}"/>
                </a:ext>
              </a:extLst>
            </p:cNvPr>
            <p:cNvSpPr txBox="1"/>
            <p:nvPr/>
          </p:nvSpPr>
          <p:spPr>
            <a:xfrm>
              <a:off x="6512554" y="5503018"/>
              <a:ext cx="72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655491" y="1739685"/>
            <a:ext cx="4534886" cy="741522"/>
          </a:xfrm>
          <a:prstGeom prst="rect">
            <a:avLst/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1367910" y="5273985"/>
            <a:ext cx="5356621" cy="986281"/>
          </a:xfrm>
          <a:prstGeom prst="rect">
            <a:avLst/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397001" y="2198211"/>
            <a:ext cx="6642099" cy="3249783"/>
            <a:chOff x="1289952" y="2514249"/>
            <a:chExt cx="5801514" cy="2838512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="" xmlns:a16="http://schemas.microsoft.com/office/drawing/2014/main" id="{34492251-8D5D-44FA-81E0-B987D4A300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4136" y="4146511"/>
              <a:ext cx="91171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1289952" y="2514249"/>
              <a:ext cx="5801514" cy="2838512"/>
              <a:chOff x="921652" y="2666649"/>
              <a:chExt cx="5801514" cy="2838512"/>
            </a:xfrm>
          </p:grpSpPr>
          <p:sp>
            <p:nvSpPr>
              <p:cNvPr id="54" name="다이아몬드 53">
                <a:extLst>
                  <a:ext uri="{FF2B5EF4-FFF2-40B4-BE49-F238E27FC236}">
                    <a16:creationId xmlns="" xmlns:a16="http://schemas.microsoft.com/office/drawing/2014/main" id="{70B08333-609C-435B-8359-32779FBFD385}"/>
                  </a:ext>
                </a:extLst>
              </p:cNvPr>
              <p:cNvSpPr/>
              <p:nvPr/>
            </p:nvSpPr>
            <p:spPr>
              <a:xfrm>
                <a:off x="4227094" y="3093683"/>
                <a:ext cx="2496072" cy="1978003"/>
              </a:xfrm>
              <a:prstGeom prst="diamon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MCU</a:t>
                </a:r>
              </a:p>
              <a:p>
                <a:pPr algn="ctr"/>
                <a:r>
                  <a:rPr lang="en-US" altLang="ko-KR" sz="1900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900" dirty="0" err="1" smtClean="0">
                    <a:solidFill>
                      <a:schemeClr val="bg1"/>
                    </a:solidFill>
                  </a:rPr>
                  <a:t>FreeRTOS</a:t>
                </a:r>
                <a:r>
                  <a:rPr lang="en-US" altLang="ko-KR" sz="1900" dirty="0">
                    <a:solidFill>
                      <a:schemeClr val="bg1"/>
                    </a:solidFill>
                  </a:rPr>
                  <a:t>)</a:t>
                </a:r>
                <a:endParaRPr lang="ko-KR" altLang="en-US" sz="1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="" xmlns:a16="http://schemas.microsoft.com/office/drawing/2014/main" id="{AF96633E-9C6F-4DFC-B4B1-F059FFDA5F66}"/>
                  </a:ext>
                </a:extLst>
              </p:cNvPr>
              <p:cNvSpPr/>
              <p:nvPr/>
            </p:nvSpPr>
            <p:spPr>
              <a:xfrm>
                <a:off x="1956294" y="3171741"/>
                <a:ext cx="1180616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BLDC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모터</a:t>
                </a: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="" xmlns:a16="http://schemas.microsoft.com/office/drawing/2014/main" id="{4BB30E7C-0AC4-4299-ABB5-A4A1975181D0}"/>
                  </a:ext>
                </a:extLst>
              </p:cNvPr>
              <p:cNvSpPr/>
              <p:nvPr/>
            </p:nvSpPr>
            <p:spPr>
              <a:xfrm>
                <a:off x="921652" y="2666649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타이머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="" xmlns:a16="http://schemas.microsoft.com/office/drawing/2014/main" id="{4CF4FD83-0C8A-43D3-8620-C4DF1E139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5960" y="3392611"/>
                <a:ext cx="1455673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="" xmlns:a16="http://schemas.microsoft.com/office/drawing/2014/main" id="{84A76C3E-4989-4178-83AE-DB29B4D97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2955466"/>
                <a:ext cx="3002235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2DD88838-61BE-428F-AD52-1C84BC2B0F71}"/>
                  </a:ext>
                </a:extLst>
              </p:cNvPr>
              <p:cNvSpPr txBox="1"/>
              <p:nvPr/>
            </p:nvSpPr>
            <p:spPr>
              <a:xfrm>
                <a:off x="4381027" y="2952909"/>
                <a:ext cx="70080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N2HET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E6018AEE-5859-4AA8-BE74-A35E66E6DAAD}"/>
                  </a:ext>
                </a:extLst>
              </p:cNvPr>
              <p:cNvSpPr txBox="1"/>
              <p:nvPr/>
            </p:nvSpPr>
            <p:spPr>
              <a:xfrm>
                <a:off x="3948366" y="3393587"/>
                <a:ext cx="89128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="" xmlns:a16="http://schemas.microsoft.com/office/drawing/2014/main" id="{E18D61B2-2D31-499A-A306-0421136925E7}"/>
                  </a:ext>
                </a:extLst>
              </p:cNvPr>
              <p:cNvSpPr/>
              <p:nvPr/>
            </p:nvSpPr>
            <p:spPr>
              <a:xfrm>
                <a:off x="921652" y="3580846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디버깅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="" xmlns:a16="http://schemas.microsoft.com/office/drawing/2014/main" id="{F01EB6E1-1EF4-42EF-B3AF-35FAB9DDB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3819237"/>
                <a:ext cx="2121277" cy="3755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FDE228B4-7B57-4E1F-BC3B-B80B41530FEF}"/>
                  </a:ext>
                </a:extLst>
              </p:cNvPr>
              <p:cNvSpPr txBox="1"/>
              <p:nvPr/>
            </p:nvSpPr>
            <p:spPr>
              <a:xfrm>
                <a:off x="3712595" y="384759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SCI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="" xmlns:a16="http://schemas.microsoft.com/office/drawing/2014/main" id="{1034DDEB-C72C-43A2-9A80-E2776D9D5293}"/>
                  </a:ext>
                </a:extLst>
              </p:cNvPr>
              <p:cNvSpPr/>
              <p:nvPr/>
            </p:nvSpPr>
            <p:spPr>
              <a:xfrm>
                <a:off x="1990644" y="4018882"/>
                <a:ext cx="124495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RF</a:t>
                </a:r>
              </a:p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</a:rPr>
                  <a:t>송수신기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73B6B2F3-9211-4C9A-9EA7-E6D00374C1E5}"/>
                  </a:ext>
                </a:extLst>
              </p:cNvPr>
              <p:cNvSpPr txBox="1"/>
              <p:nvPr/>
            </p:nvSpPr>
            <p:spPr>
              <a:xfrm>
                <a:off x="3671727" y="4292572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eCAP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="" xmlns:a16="http://schemas.microsoft.com/office/drawing/2014/main" id="{15190B1E-5D61-4A4B-AFAE-DBF072183B90}"/>
                  </a:ext>
                </a:extLst>
              </p:cNvPr>
              <p:cNvSpPr/>
              <p:nvPr/>
            </p:nvSpPr>
            <p:spPr>
              <a:xfrm>
                <a:off x="921653" y="4498003"/>
                <a:ext cx="1099222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엔코더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="" xmlns:a16="http://schemas.microsoft.com/office/drawing/2014/main" id="{547AC443-50B2-48D9-AB75-854BED676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4752668"/>
                <a:ext cx="2541625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3E5CEFA5-59E2-46AD-B87B-919DA6443781}"/>
                  </a:ext>
                </a:extLst>
              </p:cNvPr>
              <p:cNvSpPr txBox="1"/>
              <p:nvPr/>
            </p:nvSpPr>
            <p:spPr>
              <a:xfrm>
                <a:off x="4078058" y="475614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eQEP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="" xmlns:a16="http://schemas.microsoft.com/office/drawing/2014/main" id="{AC908526-4335-499F-9B0D-B8DFF5BBA24C}"/>
                  </a:ext>
                </a:extLst>
              </p:cNvPr>
              <p:cNvSpPr/>
              <p:nvPr/>
            </p:nvSpPr>
            <p:spPr>
              <a:xfrm>
                <a:off x="1990645" y="4931403"/>
                <a:ext cx="1195314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</a:rPr>
                  <a:t>서보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="" xmlns:a16="http://schemas.microsoft.com/office/drawing/2014/main" id="{5003C7D2-B5B4-432E-BBAD-62BAC038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5836" y="5197474"/>
                <a:ext cx="1792670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A1E12E6C-E62E-49DA-BD2B-AC6FFFEBE22B}"/>
                  </a:ext>
                </a:extLst>
              </p:cNvPr>
              <p:cNvSpPr txBox="1"/>
              <p:nvPr/>
            </p:nvSpPr>
            <p:spPr>
              <a:xfrm>
                <a:off x="4572251" y="5216589"/>
                <a:ext cx="8247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495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3FBC014-BFDC-4465-BABC-69C1DBCC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68" y="1664071"/>
            <a:ext cx="4064957" cy="45754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8830F0-0980-4ED8-8D86-8E123D35EEBB}"/>
              </a:ext>
            </a:extLst>
          </p:cNvPr>
          <p:cNvSpPr/>
          <p:nvPr/>
        </p:nvSpPr>
        <p:spPr>
          <a:xfrm>
            <a:off x="1811968" y="6010274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01C8312-374A-48E1-9887-313F61A8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83" y="1664071"/>
            <a:ext cx="4058731" cy="45754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E325C27-12B8-4478-A129-A4B499452B44}"/>
              </a:ext>
            </a:extLst>
          </p:cNvPr>
          <p:cNvSpPr/>
          <p:nvPr/>
        </p:nvSpPr>
        <p:spPr>
          <a:xfrm>
            <a:off x="6462583" y="2562224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5BFA123-81FB-4B0A-8FB9-DD2B52522936}"/>
              </a:ext>
            </a:extLst>
          </p:cNvPr>
          <p:cNvSpPr/>
          <p:nvPr/>
        </p:nvSpPr>
        <p:spPr>
          <a:xfrm>
            <a:off x="6462583" y="3709870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822EAFD-C12D-4419-A863-1F08B535D63F}"/>
              </a:ext>
            </a:extLst>
          </p:cNvPr>
          <p:cNvSpPr/>
          <p:nvPr/>
        </p:nvSpPr>
        <p:spPr>
          <a:xfrm>
            <a:off x="6462583" y="4870026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1148978-2544-461C-AADC-CD64C76662E6}"/>
              </a:ext>
            </a:extLst>
          </p:cNvPr>
          <p:cNvSpPr/>
          <p:nvPr/>
        </p:nvSpPr>
        <p:spPr>
          <a:xfrm>
            <a:off x="6462583" y="6010273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4889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pID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〮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값 이상 </a:t>
            </a:r>
            <a:r>
              <a:rPr lang="en-US" altLang="ko-KR" dirty="0">
                <a:latin typeface="+mj-ea"/>
                <a:ea typeface="+mj-ea"/>
              </a:rPr>
              <a:t>: e(</a:t>
            </a:r>
            <a:r>
              <a:rPr lang="ko-KR" altLang="en-US" dirty="0">
                <a:latin typeface="+mj-ea"/>
                <a:ea typeface="+mj-ea"/>
              </a:rPr>
              <a:t>오차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값의 결과 음수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            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r>
              <a:rPr lang="en-US" altLang="ko-KR" dirty="0">
                <a:latin typeface="+mj-ea"/>
                <a:ea typeface="+mj-ea"/>
              </a:rPr>
              <a:t> = </a:t>
            </a:r>
            <a:r>
              <a:rPr lang="en-US" altLang="ko-KR" dirty="0" err="1">
                <a:latin typeface="+mj-ea"/>
                <a:ea typeface="+mj-ea"/>
              </a:rPr>
              <a:t>PID_value</a:t>
            </a:r>
            <a:r>
              <a:rPr lang="en-US" altLang="ko-KR" dirty="0">
                <a:latin typeface="+mj-ea"/>
                <a:ea typeface="+mj-ea"/>
              </a:rPr>
              <a:t> ; uint16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				→ </a:t>
            </a:r>
            <a:r>
              <a:rPr lang="ko-KR" altLang="en-US" dirty="0">
                <a:latin typeface="+mj-ea"/>
                <a:ea typeface="+mj-ea"/>
              </a:rPr>
              <a:t>음수일 경우 조건문으로 처리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ko-KR" dirty="0">
                <a:latin typeface="+mj-ea"/>
                <a:ea typeface="+mj-ea"/>
              </a:rPr>
              <a:t>〮</a:t>
            </a:r>
            <a:r>
              <a:rPr lang="en-US" altLang="ko-KR" dirty="0">
                <a:latin typeface="+mj-ea"/>
                <a:ea typeface="+mj-ea"/>
              </a:rPr>
              <a:t> 0.1 sec </a:t>
            </a:r>
            <a:r>
              <a:rPr lang="ko-KR" altLang="en-US" dirty="0">
                <a:latin typeface="+mj-ea"/>
                <a:ea typeface="+mj-ea"/>
              </a:rPr>
              <a:t>확인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ko-KR" dirty="0">
                <a:latin typeface="+mj-ea"/>
                <a:ea typeface="+mj-ea"/>
              </a:rPr>
              <a:t>〮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eQEP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동작 확인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2E46EC-637E-490E-AAFA-5AC8CC37556C}"/>
              </a:ext>
            </a:extLst>
          </p:cNvPr>
          <p:cNvSpPr txBox="1"/>
          <p:nvPr/>
        </p:nvSpPr>
        <p:spPr>
          <a:xfrm>
            <a:off x="6381749" y="2817827"/>
            <a:ext cx="336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float </a:t>
            </a:r>
            <a:r>
              <a:rPr lang="en-US" altLang="ko-KR" sz="2400" dirty="0" err="1">
                <a:latin typeface="+mj-ea"/>
                <a:ea typeface="+mj-ea"/>
              </a:rPr>
              <a:t>PID_value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2906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SW MCU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  </a:t>
            </a:r>
            <a:r>
              <a:rPr lang="ko-KR" altLang="en-US" dirty="0"/>
              <a:t>프로젝트 목표로 한 기능 구현 결과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운영체제를 사용하여</a:t>
            </a:r>
            <a:r>
              <a:rPr lang="en-US" altLang="ko-KR" dirty="0"/>
              <a:t> TMS570LC43xx </a:t>
            </a:r>
            <a:r>
              <a:rPr lang="ko-KR" altLang="en-US" dirty="0"/>
              <a:t>개발보드의  각 기능을 활용 한다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Task</a:t>
            </a:r>
            <a:r>
              <a:rPr lang="ko-KR" altLang="en-US" dirty="0"/>
              <a:t>를 생성하여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운영체제가 스케줄링을 할 수 있게 한다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CAN </a:t>
            </a:r>
            <a:r>
              <a:rPr lang="ko-KR" altLang="en-US" dirty="0"/>
              <a:t>통신 간에 멀티태스킹 작업에 문제가 없는지 검증한다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42993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스케줄링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515" name="그림 514"/>
          <p:cNvPicPr/>
          <p:nvPr/>
        </p:nvPicPr>
        <p:blipFill>
          <a:blip r:embed="rId2"/>
          <a:stretch/>
        </p:blipFill>
        <p:spPr>
          <a:xfrm>
            <a:off x="1008001" y="1639080"/>
            <a:ext cx="8842056" cy="4610152"/>
          </a:xfrm>
          <a:prstGeom prst="rect">
            <a:avLst/>
          </a:prstGeom>
          <a:ln>
            <a:noFill/>
          </a:ln>
        </p:spPr>
      </p:pic>
      <p:sp>
        <p:nvSpPr>
          <p:cNvPr id="518" name="CustomShape 4"/>
          <p:cNvSpPr/>
          <p:nvPr/>
        </p:nvSpPr>
        <p:spPr>
          <a:xfrm rot="21583200">
            <a:off x="10299131" y="3308301"/>
            <a:ext cx="1872000" cy="652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태스크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생성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ea"/>
            </a:endParaRPr>
          </a:p>
        </p:txBody>
      </p:sp>
      <p:sp>
        <p:nvSpPr>
          <p:cNvPr id="521" name="Line 7"/>
          <p:cNvSpPr/>
          <p:nvPr/>
        </p:nvSpPr>
        <p:spPr>
          <a:xfrm>
            <a:off x="4032182" y="6105232"/>
            <a:ext cx="1080000" cy="0"/>
          </a:xfrm>
          <a:prstGeom prst="line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22" name="CustomShape 8"/>
          <p:cNvSpPr/>
          <p:nvPr/>
        </p:nvSpPr>
        <p:spPr>
          <a:xfrm>
            <a:off x="5256182" y="5961232"/>
            <a:ext cx="1440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스케줄링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시작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ea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xmlns="" id="{BF7322D6-B2FA-4CD4-9AB0-08C4F79C856C}"/>
              </a:ext>
            </a:extLst>
          </p:cNvPr>
          <p:cNvSpPr/>
          <p:nvPr/>
        </p:nvSpPr>
        <p:spPr>
          <a:xfrm>
            <a:off x="9761378" y="1923039"/>
            <a:ext cx="536170" cy="3423203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898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그림 525"/>
          <p:cNvPicPr/>
          <p:nvPr/>
        </p:nvPicPr>
        <p:blipFill>
          <a:blip r:embed="rId2"/>
          <a:stretch/>
        </p:blipFill>
        <p:spPr>
          <a:xfrm>
            <a:off x="960851" y="1154933"/>
            <a:ext cx="9598297" cy="4947858"/>
          </a:xfrm>
          <a:prstGeom prst="rect">
            <a:avLst/>
          </a:prstGeom>
          <a:ln>
            <a:noFill/>
          </a:ln>
        </p:spPr>
      </p:pic>
      <p:sp>
        <p:nvSpPr>
          <p:cNvPr id="523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24" name="CustomShape 2"/>
          <p:cNvSpPr/>
          <p:nvPr/>
        </p:nvSpPr>
        <p:spPr>
          <a:xfrm rot="21583200">
            <a:off x="9422820" y="1849699"/>
            <a:ext cx="2013480" cy="652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인터럽트 재발 방지</a:t>
            </a:r>
          </a:p>
        </p:txBody>
      </p:sp>
      <p:sp>
        <p:nvSpPr>
          <p:cNvPr id="525" name="CustomShape 3"/>
          <p:cNvSpPr/>
          <p:nvPr/>
        </p:nvSpPr>
        <p:spPr>
          <a:xfrm>
            <a:off x="8845883" y="5356071"/>
            <a:ext cx="2592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구동태스크에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통지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7" name="Line 4"/>
          <p:cNvSpPr/>
          <p:nvPr/>
        </p:nvSpPr>
        <p:spPr>
          <a:xfrm flipV="1">
            <a:off x="7955998" y="5500071"/>
            <a:ext cx="808213" cy="28800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Line 5"/>
          <p:cNvSpPr/>
          <p:nvPr/>
        </p:nvSpPr>
        <p:spPr>
          <a:xfrm>
            <a:off x="2096021" y="1584000"/>
            <a:ext cx="4536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Line 6"/>
          <p:cNvSpPr/>
          <p:nvPr/>
        </p:nvSpPr>
        <p:spPr>
          <a:xfrm>
            <a:off x="2096021" y="6102791"/>
            <a:ext cx="482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Line 7"/>
          <p:cNvSpPr/>
          <p:nvPr/>
        </p:nvSpPr>
        <p:spPr>
          <a:xfrm>
            <a:off x="8531999" y="1775665"/>
            <a:ext cx="808213" cy="400375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Line 8"/>
          <p:cNvSpPr/>
          <p:nvPr/>
        </p:nvSpPr>
        <p:spPr>
          <a:xfrm>
            <a:off x="1404000" y="1345763"/>
            <a:ext cx="2088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Line 9"/>
          <p:cNvSpPr/>
          <p:nvPr/>
        </p:nvSpPr>
        <p:spPr>
          <a:xfrm>
            <a:off x="4040021" y="1210786"/>
            <a:ext cx="648000" cy="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CustomShape 10"/>
          <p:cNvSpPr/>
          <p:nvPr/>
        </p:nvSpPr>
        <p:spPr>
          <a:xfrm>
            <a:off x="4815840" y="1044001"/>
            <a:ext cx="256032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채널에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따라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각각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처리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6606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그림 533"/>
          <p:cNvPicPr/>
          <p:nvPr/>
        </p:nvPicPr>
        <p:blipFill>
          <a:blip r:embed="rId2"/>
          <a:stretch/>
        </p:blipFill>
        <p:spPr>
          <a:xfrm>
            <a:off x="1080000" y="1068501"/>
            <a:ext cx="8552272" cy="5708160"/>
          </a:xfrm>
          <a:prstGeom prst="rect">
            <a:avLst/>
          </a:prstGeom>
          <a:ln>
            <a:noFill/>
          </a:ln>
        </p:spPr>
      </p:pic>
      <p:sp>
        <p:nvSpPr>
          <p:cNvPr id="535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bldc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36" name="CustomShape 2"/>
          <p:cNvSpPr/>
          <p:nvPr/>
        </p:nvSpPr>
        <p:spPr>
          <a:xfrm rot="21583200">
            <a:off x="5068179" y="5501392"/>
            <a:ext cx="3257948" cy="3158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pwm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약 100ms딜레이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필요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7945515" y="6336000"/>
            <a:ext cx="3613211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구동이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완료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r>
              <a:rPr lang="ko-KR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cap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인터럽트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8" name="Line 4"/>
          <p:cNvSpPr/>
          <p:nvPr/>
        </p:nvSpPr>
        <p:spPr>
          <a:xfrm>
            <a:off x="5924984" y="6480000"/>
            <a:ext cx="1931754" cy="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39" name="Line 5"/>
          <p:cNvSpPr/>
          <p:nvPr/>
        </p:nvSpPr>
        <p:spPr>
          <a:xfrm>
            <a:off x="1719192" y="6693351"/>
            <a:ext cx="3312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Line 6"/>
          <p:cNvSpPr/>
          <p:nvPr/>
        </p:nvSpPr>
        <p:spPr>
          <a:xfrm flipV="1">
            <a:off x="3306967" y="5702189"/>
            <a:ext cx="1513608" cy="1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CustomShape 7"/>
          <p:cNvSpPr/>
          <p:nvPr/>
        </p:nvSpPr>
        <p:spPr>
          <a:xfrm>
            <a:off x="6847200" y="3168000"/>
            <a:ext cx="176832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후진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처리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부분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2" name="Line 8"/>
          <p:cNvSpPr/>
          <p:nvPr/>
        </p:nvSpPr>
        <p:spPr>
          <a:xfrm>
            <a:off x="1719192" y="5714633"/>
            <a:ext cx="122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xmlns="" id="{3B1ABDAE-80BD-4A80-BD32-DA15D3155C5B}"/>
              </a:ext>
            </a:extLst>
          </p:cNvPr>
          <p:cNvSpPr/>
          <p:nvPr/>
        </p:nvSpPr>
        <p:spPr>
          <a:xfrm>
            <a:off x="6066864" y="2145339"/>
            <a:ext cx="630290" cy="2333703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788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그림 544"/>
          <p:cNvPicPr/>
          <p:nvPr/>
        </p:nvPicPr>
        <p:blipFill>
          <a:blip r:embed="rId2"/>
          <a:stretch/>
        </p:blipFill>
        <p:spPr>
          <a:xfrm>
            <a:off x="1061056" y="1296000"/>
            <a:ext cx="8571216" cy="5105520"/>
          </a:xfrm>
          <a:prstGeom prst="rect">
            <a:avLst/>
          </a:prstGeom>
          <a:ln>
            <a:noFill/>
          </a:ln>
        </p:spPr>
      </p:pic>
      <p:sp>
        <p:nvSpPr>
          <p:cNvPr id="546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servo </a:t>
            </a:r>
            <a:r>
              <a:rPr 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MOTOR 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8050159" y="5551920"/>
            <a:ext cx="3816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모터구동이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완료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cap인터럽트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8" name="Line 3"/>
          <p:cNvSpPr/>
          <p:nvPr/>
        </p:nvSpPr>
        <p:spPr>
          <a:xfrm flipV="1">
            <a:off x="6351840" y="5719141"/>
            <a:ext cx="1442754" cy="1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Line 4"/>
          <p:cNvSpPr/>
          <p:nvPr/>
        </p:nvSpPr>
        <p:spPr>
          <a:xfrm>
            <a:off x="2300155" y="6120000"/>
            <a:ext cx="446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CustomShape 6"/>
          <p:cNvSpPr/>
          <p:nvPr/>
        </p:nvSpPr>
        <p:spPr>
          <a:xfrm>
            <a:off x="7863952" y="3572718"/>
            <a:ext cx="1768320" cy="277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범위조절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xmlns="" id="{53EBED42-9871-4F1A-8E00-0E6A269DAD10}"/>
              </a:ext>
            </a:extLst>
          </p:cNvPr>
          <p:cNvSpPr/>
          <p:nvPr/>
        </p:nvSpPr>
        <p:spPr>
          <a:xfrm>
            <a:off x="6351840" y="3124940"/>
            <a:ext cx="732539" cy="1651242"/>
          </a:xfrm>
          <a:prstGeom prst="rightBrace">
            <a:avLst>
              <a:gd name="adj1" fmla="val 8333"/>
              <a:gd name="adj2" fmla="val 3602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92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576000" y="1486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 목적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6" name="TextShape 3"/>
          <p:cNvSpPr txBox="1"/>
          <p:nvPr/>
        </p:nvSpPr>
        <p:spPr>
          <a:xfrm>
            <a:off x="864000" y="2160000"/>
            <a:ext cx="9905760" cy="1656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1.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현재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상태에서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CAN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을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사용할 때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얼마나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데이터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손실 하지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않고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통신을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할 수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있는가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
2.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빈번하게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발생하는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환경에서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태스크들은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들어온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명령을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얼마나 잘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처리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할 수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있는가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
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7" name="TextShape 4"/>
          <p:cNvSpPr txBox="1"/>
          <p:nvPr/>
        </p:nvSpPr>
        <p:spPr>
          <a:xfrm>
            <a:off x="576000" y="148680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</a:t>
            </a:r>
            <a:r>
              <a:rPr lang="en-US" sz="2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5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목적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8" name="TextShape 5"/>
          <p:cNvSpPr txBox="1"/>
          <p:nvPr/>
        </p:nvSpPr>
        <p:spPr>
          <a:xfrm>
            <a:off x="864000" y="4536000"/>
            <a:ext cx="9905760" cy="1656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457200" indent="-457200">
              <a:buAutoNum type="arabicPeriod"/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통해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메시지를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받는다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457200" indent="-457200">
              <a:buAutoNum type="arabicPeriod"/>
            </a:pPr>
            <a:endParaRPr lang="en-US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457200" indent="-457200">
              <a:buAutoNum type="arabicPeriod"/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핸들러는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깨운다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457200" indent="-457200">
              <a:buAutoNum type="arabicPeriod"/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457200" indent="-457200">
              <a:buAutoNum type="arabicPeriod"/>
            </a:pPr>
            <a:r>
              <a:rPr lang="ko-KR" alt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핸들러는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메시지를 보낸다</a:t>
            </a:r>
            <a:r>
              <a:rPr lang="en-US" altLang="ko-K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9" name="TextShape 6"/>
          <p:cNvSpPr txBox="1"/>
          <p:nvPr/>
        </p:nvSpPr>
        <p:spPr>
          <a:xfrm>
            <a:off x="576000" y="374400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 방법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40325121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REERTOS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CAN </a:t>
            </a:r>
            <a:r>
              <a:rPr lang="ko-KR" alt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1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ISR		 						CAN </a:t>
            </a:r>
            <a:r>
              <a:rPr lang="en-US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수신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및  </a:t>
            </a:r>
            <a:r>
              <a:rPr lang="en-US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송신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Task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562" name="그림 561"/>
          <p:cNvPicPr/>
          <p:nvPr/>
        </p:nvPicPr>
        <p:blipFill>
          <a:blip r:embed="rId2"/>
          <a:stretch/>
        </p:blipFill>
        <p:spPr>
          <a:xfrm>
            <a:off x="551160" y="1944000"/>
            <a:ext cx="4992840" cy="4479480"/>
          </a:xfrm>
          <a:prstGeom prst="rect">
            <a:avLst/>
          </a:prstGeom>
          <a:ln>
            <a:noFill/>
          </a:ln>
        </p:spPr>
      </p:pic>
      <p:pic>
        <p:nvPicPr>
          <p:cNvPr id="563" name="그림 562"/>
          <p:cNvPicPr/>
          <p:nvPr/>
        </p:nvPicPr>
        <p:blipFill>
          <a:blip r:embed="rId3"/>
          <a:stretch/>
        </p:blipFill>
        <p:spPr>
          <a:xfrm>
            <a:off x="5908320" y="1917000"/>
            <a:ext cx="6043680" cy="2763000"/>
          </a:xfrm>
          <a:prstGeom prst="rect">
            <a:avLst/>
          </a:prstGeom>
          <a:ln>
            <a:noFill/>
          </a:ln>
        </p:spPr>
      </p:pic>
      <p:sp>
        <p:nvSpPr>
          <p:cNvPr id="567" name="CustomShape 6"/>
          <p:cNvSpPr/>
          <p:nvPr/>
        </p:nvSpPr>
        <p:spPr>
          <a:xfrm>
            <a:off x="5745181" y="5575184"/>
            <a:ext cx="2448000" cy="36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notifty로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태스크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xmlns="" id="{794D6DF6-CE4A-4BC6-BB10-CBF6BCC84418}"/>
              </a:ext>
            </a:extLst>
          </p:cNvPr>
          <p:cNvCxnSpPr>
            <a:cxnSpLocks/>
          </p:cNvCxnSpPr>
          <p:nvPr/>
        </p:nvCxnSpPr>
        <p:spPr>
          <a:xfrm flipV="1">
            <a:off x="4143838" y="3227479"/>
            <a:ext cx="2960122" cy="2579409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180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01E5892-8E86-4CA6-92D0-45142C3CF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9" y="1872001"/>
            <a:ext cx="8564086" cy="4573184"/>
          </a:xfrm>
          <a:prstGeom prst="rect">
            <a:avLst/>
          </a:prstGeom>
        </p:spPr>
      </p:pic>
      <p:sp>
        <p:nvSpPr>
          <p:cNvPr id="568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 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통신 </a:t>
            </a:r>
            <a:r>
              <a:rPr lang="en-US" altLang="ko-KR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71" name="CustomShape 4"/>
          <p:cNvSpPr/>
          <p:nvPr/>
        </p:nvSpPr>
        <p:spPr>
          <a:xfrm>
            <a:off x="8204086" y="4157500"/>
            <a:ext cx="2448000" cy="36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ko-KR" alt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크리티컬 섹션 처리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B448819-B491-4F38-A60C-D16B8BBCBDB0}"/>
              </a:ext>
            </a:extLst>
          </p:cNvPr>
          <p:cNvCxnSpPr/>
          <p:nvPr/>
        </p:nvCxnSpPr>
        <p:spPr>
          <a:xfrm>
            <a:off x="1313895" y="2512381"/>
            <a:ext cx="2006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0DD4A123-89A6-452A-A2E8-C652B1AD847B}"/>
              </a:ext>
            </a:extLst>
          </p:cNvPr>
          <p:cNvCxnSpPr/>
          <p:nvPr/>
        </p:nvCxnSpPr>
        <p:spPr>
          <a:xfrm>
            <a:off x="1313895" y="5993907"/>
            <a:ext cx="2006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9683AFD8-5873-4EDB-A706-1F8666009127}"/>
              </a:ext>
            </a:extLst>
          </p:cNvPr>
          <p:cNvCxnSpPr>
            <a:cxnSpLocks/>
          </p:cNvCxnSpPr>
          <p:nvPr/>
        </p:nvCxnSpPr>
        <p:spPr>
          <a:xfrm>
            <a:off x="3169328" y="2689934"/>
            <a:ext cx="4971495" cy="1253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05C5AE1C-9930-484E-B0B9-969B03DCA5F1}"/>
              </a:ext>
            </a:extLst>
          </p:cNvPr>
          <p:cNvCxnSpPr>
            <a:cxnSpLocks/>
          </p:cNvCxnSpPr>
          <p:nvPr/>
        </p:nvCxnSpPr>
        <p:spPr>
          <a:xfrm flipV="1">
            <a:off x="2763915" y="4777525"/>
            <a:ext cx="5376908" cy="736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24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차량 배치 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22499" y="142827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50261FD-F3BE-4F77-B15E-186E7284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94" y="2068821"/>
            <a:ext cx="7315834" cy="3520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ABDF1BE-EC9B-4E00-989A-C915CF2A37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3585081" y="3339167"/>
            <a:ext cx="1085006" cy="688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3C12FD5-4888-46D0-B28A-F180002A245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7513150" y="3675572"/>
            <a:ext cx="519418" cy="359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3FD1F0F-9830-4FDB-BBEC-A9173CDA046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570" y="4371696"/>
            <a:ext cx="506028" cy="5585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1EF7580-FD40-4256-A41A-536835A4C6A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2456" y="3149717"/>
            <a:ext cx="1371026" cy="558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28A456C-D0CD-4242-AB19-9DAE64CD627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2687" y="3450340"/>
            <a:ext cx="527686" cy="6185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E083FD76-1B97-47F7-A9AA-7B7945EABD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2687" y="2750674"/>
            <a:ext cx="837673" cy="69966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743F8175-4A1D-48AA-A00D-00C035B9D11E}"/>
              </a:ext>
            </a:extLst>
          </p:cNvPr>
          <p:cNvCxnSpPr>
            <a:cxnSpLocks/>
          </p:cNvCxnSpPr>
          <p:nvPr/>
        </p:nvCxnSpPr>
        <p:spPr>
          <a:xfrm>
            <a:off x="2263745" y="1928992"/>
            <a:ext cx="424040" cy="115420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E8D050-D398-402A-A737-0EB9074EAE70}"/>
              </a:ext>
            </a:extLst>
          </p:cNvPr>
          <p:cNvSpPr txBox="1"/>
          <p:nvPr/>
        </p:nvSpPr>
        <p:spPr>
          <a:xfrm>
            <a:off x="1239960" y="1562629"/>
            <a:ext cx="17943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 CAMERA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2A5F9632-DBF7-4832-B3FD-AD54DD39673A}"/>
              </a:ext>
            </a:extLst>
          </p:cNvPr>
          <p:cNvCxnSpPr>
            <a:cxnSpLocks/>
          </p:cNvCxnSpPr>
          <p:nvPr/>
        </p:nvCxnSpPr>
        <p:spPr>
          <a:xfrm flipH="1">
            <a:off x="4124409" y="1928992"/>
            <a:ext cx="379490" cy="118093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4386A53-08CF-4C37-92A5-238B1B053D2D}"/>
              </a:ext>
            </a:extLst>
          </p:cNvPr>
          <p:cNvSpPr txBox="1"/>
          <p:nvPr/>
        </p:nvSpPr>
        <p:spPr>
          <a:xfrm>
            <a:off x="4224696" y="1548993"/>
            <a:ext cx="58860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DSP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B1FF5C3A-0E81-4511-BB3B-58A97E9D8CFC}"/>
              </a:ext>
            </a:extLst>
          </p:cNvPr>
          <p:cNvCxnSpPr>
            <a:cxnSpLocks/>
          </p:cNvCxnSpPr>
          <p:nvPr/>
        </p:nvCxnSpPr>
        <p:spPr>
          <a:xfrm flipV="1">
            <a:off x="4686295" y="4961995"/>
            <a:ext cx="578275" cy="723412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E8431CB-26B9-429C-8BE0-300A97BF10C5}"/>
              </a:ext>
            </a:extLst>
          </p:cNvPr>
          <p:cNvSpPr txBox="1"/>
          <p:nvPr/>
        </p:nvSpPr>
        <p:spPr>
          <a:xfrm>
            <a:off x="4367404" y="5685407"/>
            <a:ext cx="7379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CBCED303-50E9-45CE-8C58-395E081AFAF0}"/>
              </a:ext>
            </a:extLst>
          </p:cNvPr>
          <p:cNvCxnSpPr>
            <a:cxnSpLocks/>
          </p:cNvCxnSpPr>
          <p:nvPr/>
        </p:nvCxnSpPr>
        <p:spPr>
          <a:xfrm>
            <a:off x="6776530" y="1865046"/>
            <a:ext cx="154993" cy="856764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CA2F275-ABBA-48B9-B191-CDA09872E79A}"/>
              </a:ext>
            </a:extLst>
          </p:cNvPr>
          <p:cNvSpPr txBox="1"/>
          <p:nvPr/>
        </p:nvSpPr>
        <p:spPr>
          <a:xfrm>
            <a:off x="6312333" y="1558807"/>
            <a:ext cx="92839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RPLidar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8952FD26-B84F-455F-BF8C-D7C2D14EDCB1}"/>
              </a:ext>
            </a:extLst>
          </p:cNvPr>
          <p:cNvCxnSpPr>
            <a:cxnSpLocks/>
          </p:cNvCxnSpPr>
          <p:nvPr/>
        </p:nvCxnSpPr>
        <p:spPr>
          <a:xfrm flipH="1" flipV="1">
            <a:off x="7781453" y="4225772"/>
            <a:ext cx="918664" cy="161013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B02A540-D32C-4AD5-9BFC-C4E9D9ACCB29}"/>
              </a:ext>
            </a:extLst>
          </p:cNvPr>
          <p:cNvSpPr txBox="1"/>
          <p:nvPr/>
        </p:nvSpPr>
        <p:spPr>
          <a:xfrm>
            <a:off x="8327368" y="5685407"/>
            <a:ext cx="7454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FPGA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431C8A6-AA6D-443E-9A06-968049B60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2991150" y="3486966"/>
            <a:ext cx="571015" cy="101365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CBB7DA41-B520-4C5D-84E4-1A372B7798FA}"/>
              </a:ext>
            </a:extLst>
          </p:cNvPr>
          <p:cNvCxnSpPr>
            <a:cxnSpLocks/>
          </p:cNvCxnSpPr>
          <p:nvPr/>
        </p:nvCxnSpPr>
        <p:spPr>
          <a:xfrm flipV="1">
            <a:off x="2137126" y="4225773"/>
            <a:ext cx="618956" cy="144565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DDB8B23-E816-49A9-8955-CFF877176C7A}"/>
              </a:ext>
            </a:extLst>
          </p:cNvPr>
          <p:cNvSpPr txBox="1"/>
          <p:nvPr/>
        </p:nvSpPr>
        <p:spPr>
          <a:xfrm>
            <a:off x="1370946" y="5671426"/>
            <a:ext cx="153236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Garmin 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6F05445C-ACC9-461E-974A-75DCA846433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>
            <a:off x="8736302" y="3459215"/>
            <a:ext cx="1371026" cy="5585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8B3C5BA-F4EB-45E6-8B90-D2D04EC30690}"/>
              </a:ext>
            </a:extLst>
          </p:cNvPr>
          <p:cNvSpPr txBox="1"/>
          <p:nvPr/>
        </p:nvSpPr>
        <p:spPr>
          <a:xfrm>
            <a:off x="9154530" y="1562629"/>
            <a:ext cx="17943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 CAMERA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0D2D64C0-AF50-452D-B5A2-25DB1329BF1A}"/>
              </a:ext>
            </a:extLst>
          </p:cNvPr>
          <p:cNvCxnSpPr>
            <a:cxnSpLocks/>
          </p:cNvCxnSpPr>
          <p:nvPr/>
        </p:nvCxnSpPr>
        <p:spPr>
          <a:xfrm flipH="1">
            <a:off x="9842500" y="1931961"/>
            <a:ext cx="264829" cy="1497039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2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 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통신 </a:t>
            </a:r>
            <a:r>
              <a:rPr lang="en-US" altLang="ko-KR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 </a:t>
            </a:r>
            <a:r>
              <a:rPr lang="ko-KR" alt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출력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9C7FB6-212C-4B4C-A3D7-0D236B4FF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11" y="1872000"/>
            <a:ext cx="8376488" cy="47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61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D58EAB0-1F9C-47EA-B39E-D4576F4D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7" y="665826"/>
            <a:ext cx="9401498" cy="5175681"/>
          </a:xfrm>
          <a:prstGeom prst="rect">
            <a:avLst/>
          </a:prstGeom>
        </p:spPr>
      </p:pic>
      <p:sp>
        <p:nvSpPr>
          <p:cNvPr id="3" name="TextShape 5">
            <a:extLst>
              <a:ext uri="{FF2B5EF4-FFF2-40B4-BE49-F238E27FC236}">
                <a16:creationId xmlns:a16="http://schemas.microsoft.com/office/drawing/2014/main" xmlns="" id="{35C73B57-0214-42EF-A3AE-BE42B82693F4}"/>
              </a:ext>
            </a:extLst>
          </p:cNvPr>
          <p:cNvSpPr txBox="1"/>
          <p:nvPr/>
        </p:nvSpPr>
        <p:spPr>
          <a:xfrm>
            <a:off x="1441095" y="5983550"/>
            <a:ext cx="9309810" cy="6612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크리티컬 섹션인  저속의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출력부가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병목으로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인터럽트만 실행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5825299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9763DD-88A6-4530-8278-22D657B6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4" y="1109712"/>
            <a:ext cx="3363459" cy="5180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123C26D-B8F8-4EF7-AA56-086A6D2E3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19" y="1109709"/>
            <a:ext cx="3187377" cy="518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946B951-180B-4EAA-82D0-C4CBCE86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32" y="1109710"/>
            <a:ext cx="3455907" cy="5180812"/>
          </a:xfrm>
          <a:prstGeom prst="rect">
            <a:avLst/>
          </a:prstGeom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IRQ 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585054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</a:t>
            </a:r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Q 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67B4A72-4CF7-4BAC-BE36-DB01A4C5B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4" y="1201132"/>
            <a:ext cx="3387632" cy="5093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6D0B040-6FF1-4646-BB87-A76644C78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78" y="1201132"/>
            <a:ext cx="3534671" cy="5093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A4F67AF-143A-4FD6-BD2C-54B5D7A6A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011" y="1201132"/>
            <a:ext cx="3239162" cy="50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228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ISR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BA4770-65B2-41F2-9D4E-D40DA88B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3" y="1092629"/>
            <a:ext cx="3383933" cy="5292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A11F367-512F-4799-B96B-6243D5701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25" y="1092629"/>
            <a:ext cx="3383933" cy="52922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71CE5BB-1394-46DF-8C12-34E56F71D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87" y="1092629"/>
            <a:ext cx="3484019" cy="52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4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5CB369D-9F6C-4AC4-9A42-8F9BA6BE03C8}"/>
              </a:ext>
            </a:extLst>
          </p:cNvPr>
          <p:cNvSpPr/>
          <p:nvPr/>
        </p:nvSpPr>
        <p:spPr>
          <a:xfrm>
            <a:off x="981527" y="1147627"/>
            <a:ext cx="946749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*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dirty="0"/>
              <a:t>카메라 스펙이 초당 50프레임=&gt; 1장당 20ms=&gt; 1frame당 반응하기 위해선 최소 </a:t>
            </a:r>
            <a:r>
              <a:rPr lang="ko-KR" altLang="en-US" dirty="0">
                <a:solidFill>
                  <a:srgbClr val="FF0000"/>
                </a:solidFill>
              </a:rPr>
              <a:t>20ms</a:t>
            </a:r>
            <a:r>
              <a:rPr lang="ko-KR" altLang="en-US" dirty="0"/>
              <a:t> 마다 명령이 들어와야 함.</a:t>
            </a:r>
          </a:p>
          <a:p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IRQ(1만번씩 테스트)</a:t>
            </a:r>
          </a:p>
          <a:p>
            <a:r>
              <a:rPr lang="ko-KR" altLang="en-US" dirty="0"/>
              <a:t>20ms:10007/10039=99.68%</a:t>
            </a:r>
          </a:p>
          <a:p>
            <a:r>
              <a:rPr lang="ko-KR" altLang="en-US" dirty="0"/>
              <a:t>15ms:10139/10168=99.71%</a:t>
            </a:r>
          </a:p>
          <a:p>
            <a:r>
              <a:rPr lang="ko-KR" altLang="en-US" dirty="0"/>
              <a:t>10ms:6471/10122=63.93%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FIQ</a:t>
            </a:r>
          </a:p>
          <a:p>
            <a:r>
              <a:rPr lang="ko-KR" altLang="en-US" dirty="0"/>
              <a:t>20ms:10106/10113=99.93%</a:t>
            </a:r>
          </a:p>
          <a:p>
            <a:r>
              <a:rPr lang="ko-KR" altLang="en-US" dirty="0"/>
              <a:t>15ms:10025/10027=99.98%</a:t>
            </a:r>
          </a:p>
          <a:p>
            <a:r>
              <a:rPr lang="ko-KR" altLang="en-US" dirty="0"/>
              <a:t>10ms:9413/10074=93.43</a:t>
            </a:r>
          </a:p>
          <a:p>
            <a:endParaRPr lang="ko-KR" altLang="en-US" dirty="0"/>
          </a:p>
          <a:p>
            <a:r>
              <a:rPr lang="ko-KR" altLang="en-US" dirty="0"/>
              <a:t>20ms부터 태스크들의 동작은 0.3%가량 보장이 안됨</a:t>
            </a:r>
          </a:p>
          <a:p>
            <a:r>
              <a:rPr lang="ko-KR" altLang="en-US" dirty="0"/>
              <a:t>10ms부터는 굉장히 심각해짐</a:t>
            </a:r>
          </a:p>
          <a:p>
            <a:endParaRPr lang="ko-KR" altLang="en-US" dirty="0"/>
          </a:p>
          <a:p>
            <a:r>
              <a:rPr lang="en-US" altLang="ko-KR" dirty="0"/>
              <a:t>!! </a:t>
            </a:r>
            <a:r>
              <a:rPr lang="ko-KR" altLang="en-US" dirty="0"/>
              <a:t>인터럽트 </a:t>
            </a:r>
            <a:r>
              <a:rPr lang="ko-KR" altLang="en-US" dirty="0" err="1"/>
              <a:t>핸들러에서</a:t>
            </a:r>
            <a:r>
              <a:rPr lang="ko-KR" altLang="en-US" dirty="0"/>
              <a:t> 전송시의 결과:(ISR 10만1ms)</a:t>
            </a:r>
          </a:p>
          <a:p>
            <a:r>
              <a:rPr lang="ko-KR" altLang="en-US" dirty="0"/>
              <a:t>100541/100543=99.998%</a:t>
            </a:r>
          </a:p>
        </p:txBody>
      </p:sp>
    </p:spTree>
    <p:extLst>
      <p:ext uri="{BB962C8B-B14F-4D97-AF65-F5344CB8AC3E}">
        <p14:creationId xmlns:p14="http://schemas.microsoft.com/office/powerpoint/2010/main" val="42479224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새로 발견한 문제점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333E658-948B-4F07-9F0F-4E0CA96BE71F}"/>
              </a:ext>
            </a:extLst>
          </p:cNvPr>
          <p:cNvSpPr/>
          <p:nvPr/>
        </p:nvSpPr>
        <p:spPr>
          <a:xfrm>
            <a:off x="870012" y="1365695"/>
            <a:ext cx="101826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Tw Cen MT" panose="020B0602020104020603" pitchFamily="34" charset="0"/>
              </a:rPr>
              <a:t>· </a:t>
            </a:r>
            <a:r>
              <a:rPr lang="en-US" altLang="ko-KR" sz="2000" dirty="0">
                <a:latin typeface="Tw Cen MT" panose="020B0602020104020603" pitchFamily="34" charset="0"/>
              </a:rPr>
              <a:t>PWM </a:t>
            </a:r>
            <a:r>
              <a:rPr lang="ko-KR" altLang="en-US" sz="2000" dirty="0"/>
              <a:t>주기를 20ms로 정확하게 1주기로 출력하기 위해서는 그 2배인 40ms의 딜레이가 필요. </a:t>
            </a:r>
            <a:r>
              <a:rPr lang="en-US" altLang="ko-KR" sz="2000" dirty="0"/>
              <a:t>(</a:t>
            </a:r>
            <a:r>
              <a:rPr lang="ko-KR" altLang="en-US" sz="2000" dirty="0"/>
              <a:t>신호 보장 목적</a:t>
            </a:r>
            <a:r>
              <a:rPr lang="en-US" altLang="ko-KR" sz="2000" dirty="0"/>
              <a:t>)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그런데 현재 사용중인 변속기에서는 1번 입력한 신호를 제대로 인식하기 위해서는 약 100ms가 필요.(후진 테스트)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최초 후진의 경우 약 400ms의 딜레이가 발생함.</a:t>
            </a:r>
          </a:p>
          <a:p>
            <a:r>
              <a:rPr lang="ko-KR" altLang="en-US" sz="2000" dirty="0"/>
              <a:t>=&gt;설령 20ms 마다 </a:t>
            </a:r>
            <a:r>
              <a:rPr lang="ko-KR" altLang="en-US" sz="2000" dirty="0" err="1"/>
              <a:t>dsp</a:t>
            </a:r>
            <a:r>
              <a:rPr lang="ko-KR" altLang="en-US" sz="2000" dirty="0"/>
              <a:t> 명령을 수행할 지라도 모터와 변속기는 반응이 불가능.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xmlns="" id="{6C9D1825-2797-47DA-8337-6A5F17D7F78C}"/>
              </a:ext>
            </a:extLst>
          </p:cNvPr>
          <p:cNvSpPr txBox="1"/>
          <p:nvPr/>
        </p:nvSpPr>
        <p:spPr>
          <a:xfrm>
            <a:off x="981527" y="424839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방안 모색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DBA4966-1199-4157-BBC0-A593AA656BF1}"/>
              </a:ext>
            </a:extLst>
          </p:cNvPr>
          <p:cNvSpPr/>
          <p:nvPr/>
        </p:nvSpPr>
        <p:spPr>
          <a:xfrm>
            <a:off x="870012" y="5259025"/>
            <a:ext cx="10182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Tw Cen MT" panose="020B0602020104020603" pitchFamily="34" charset="0"/>
              </a:rPr>
              <a:t>· </a:t>
            </a:r>
            <a:r>
              <a:rPr lang="en-US" altLang="ko-KR" sz="2000" dirty="0">
                <a:latin typeface="Tw Cen MT" panose="020B0602020104020603" pitchFamily="34" charset="0"/>
              </a:rPr>
              <a:t>BLDC </a:t>
            </a:r>
            <a:r>
              <a:rPr lang="ko-KR" altLang="en-US" sz="2000" dirty="0">
                <a:latin typeface="Tw Cen MT" panose="020B0602020104020603" pitchFamily="34" charset="0"/>
              </a:rPr>
              <a:t>모터 처리속도에 맞게 </a:t>
            </a:r>
            <a:r>
              <a:rPr lang="en-US" altLang="ko-KR" sz="2000" dirty="0">
                <a:latin typeface="Tw Cen MT" panose="020B0602020104020603" pitchFamily="34" charset="0"/>
              </a:rPr>
              <a:t>100ms </a:t>
            </a:r>
            <a:r>
              <a:rPr lang="ko-KR" altLang="en-US" sz="2000" dirty="0">
                <a:latin typeface="Tw Cen MT" panose="020B0602020104020603" pitchFamily="34" charset="0"/>
              </a:rPr>
              <a:t>단위로 </a:t>
            </a:r>
            <a:r>
              <a:rPr lang="en-US" altLang="ko-KR" sz="2000" dirty="0">
                <a:latin typeface="Tw Cen MT" panose="020B0602020104020603" pitchFamily="34" charset="0"/>
              </a:rPr>
              <a:t>CAN</a:t>
            </a:r>
            <a:r>
              <a:rPr lang="ko-KR" altLang="en-US" sz="2000" dirty="0">
                <a:latin typeface="Tw Cen MT" panose="020B0602020104020603" pitchFamily="34" charset="0"/>
              </a:rPr>
              <a:t>통신을 한다</a:t>
            </a:r>
            <a:r>
              <a:rPr lang="en-US" altLang="ko-KR" sz="2000" dirty="0">
                <a:latin typeface="Tw Cen MT" panose="020B0602020104020603" pitchFamily="34" charset="0"/>
              </a:rPr>
              <a:t>.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06286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PC – MCU </a:t>
            </a:r>
            <a:r>
              <a:rPr lang="ko-KR" altLang="en-US" sz="2000" dirty="0" smtClean="0"/>
              <a:t>통신 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CAN </a:t>
            </a:r>
            <a:r>
              <a:rPr lang="en-US" altLang="ko-KR" sz="2000" dirty="0" smtClean="0"/>
              <a:t>Transceiver(SN65HVD230)</a:t>
            </a:r>
            <a:r>
              <a:rPr lang="ko-KR" altLang="en-US" sz="2000" dirty="0" smtClean="0"/>
              <a:t>동작 확인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Bit Rate : 300kbps,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ID :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Mask : 0x7FF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012552" y="3278931"/>
            <a:ext cx="8081732" cy="2218099"/>
            <a:chOff x="1320800" y="2198259"/>
            <a:chExt cx="8001000" cy="2195941"/>
          </a:xfrm>
        </p:grpSpPr>
        <p:sp>
          <p:nvSpPr>
            <p:cNvPr id="28" name="직사각형 27"/>
            <p:cNvSpPr/>
            <p:nvPr/>
          </p:nvSpPr>
          <p:spPr>
            <a:xfrm>
              <a:off x="1320800" y="2198259"/>
              <a:ext cx="8001000" cy="219594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600200" y="2400300"/>
              <a:ext cx="1600200" cy="1752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PC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117850" y="2514600"/>
              <a:ext cx="1162050" cy="6027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USB2CAN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96150" y="2349500"/>
              <a:ext cx="1663700" cy="1752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MCU</a:t>
              </a:r>
            </a:p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(Launch Pad)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23000" y="2514599"/>
              <a:ext cx="1270000" cy="6027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 Transceiver</a:t>
              </a:r>
            </a:p>
          </p:txBody>
        </p:sp>
        <p:cxnSp>
          <p:nvCxnSpPr>
            <p:cNvPr id="16" name="직선 화살표 연결선 15"/>
            <p:cNvCxnSpPr>
              <a:stCxn id="6" idx="3"/>
              <a:endCxn id="14" idx="1"/>
            </p:cNvCxnSpPr>
            <p:nvPr/>
          </p:nvCxnSpPr>
          <p:spPr>
            <a:xfrm>
              <a:off x="4279900" y="2815967"/>
              <a:ext cx="1943100" cy="0"/>
            </a:xfrm>
            <a:prstGeom prst="straightConnector1">
              <a:avLst/>
            </a:prstGeom>
            <a:ln w="38100">
              <a:noFill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911725" y="2931636"/>
              <a:ext cx="679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직선 화살표 연결선 30"/>
          <p:cNvCxnSpPr/>
          <p:nvPr/>
        </p:nvCxnSpPr>
        <p:spPr>
          <a:xfrm>
            <a:off x="4988810" y="3902871"/>
            <a:ext cx="1962706" cy="1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431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PC – MCU </a:t>
            </a:r>
            <a:r>
              <a:rPr lang="ko-KR" altLang="en-US" sz="2000" dirty="0" smtClean="0"/>
              <a:t>통신 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CAN </a:t>
            </a:r>
            <a:r>
              <a:rPr lang="en-US" altLang="ko-KR" sz="2000" dirty="0" smtClean="0"/>
              <a:t>Transceiver(SN65HVD230)</a:t>
            </a:r>
            <a:r>
              <a:rPr lang="ko-KR" altLang="en-US" sz="2000" dirty="0" smtClean="0"/>
              <a:t>동작 확인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68" y="4153702"/>
            <a:ext cx="2247900" cy="1724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00" y="2589586"/>
            <a:ext cx="5936494" cy="68585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278193" y="2589586"/>
            <a:ext cx="3253674" cy="3288141"/>
            <a:chOff x="1319374" y="2198259"/>
            <a:chExt cx="3253674" cy="32881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4" y="2198259"/>
              <a:ext cx="3253674" cy="3288141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2006600" y="4404498"/>
              <a:ext cx="1714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247900" y="4696598"/>
              <a:ext cx="1473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088961" y="4925198"/>
              <a:ext cx="16321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278193" y="2198259"/>
            <a:ext cx="315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CAN Configuration (PC)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2018" y="219825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Transmit Data (PC)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50386" y="377282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Receive Data(CCS console)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845502" y="3157525"/>
            <a:ext cx="2152884" cy="2620975"/>
            <a:chOff x="5845502" y="3157525"/>
            <a:chExt cx="2152884" cy="2620975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6740619" y="3157525"/>
              <a:ext cx="1257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845502" y="4153702"/>
              <a:ext cx="0" cy="162479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623502" y="3157525"/>
              <a:ext cx="0" cy="18085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5845502" y="4965315"/>
              <a:ext cx="1778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4098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Hardware Design :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control with </a:t>
            </a:r>
            <a:r>
              <a:rPr lang="en-US" altLang="ko-KR" sz="2000" dirty="0" err="1" smtClean="0"/>
              <a:t>Zybo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en-US" altLang="ko-KR" sz="2000" dirty="0">
                <a:hlinkClick r:id="rId2"/>
              </a:rPr>
              <a:t>https://koitt3.slack.com/messages/CHDHVG9CJ/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분석</a:t>
            </a:r>
            <a:r>
              <a:rPr lang="en-US" altLang="ko-KR" sz="2000" dirty="0" smtClean="0"/>
              <a:t>(SDK)</a:t>
            </a:r>
            <a:endParaRPr lang="en-US" altLang="ko-KR" sz="2000" dirty="0"/>
          </a:p>
          <a:p>
            <a:r>
              <a:rPr lang="en-US" altLang="ko-KR" sz="2000" dirty="0" smtClean="0"/>
              <a:t>     </a:t>
            </a:r>
            <a:r>
              <a:rPr lang="en-US" altLang="ko-KR" sz="2000" dirty="0" smtClean="0">
                <a:hlinkClick r:id="rId3"/>
              </a:rPr>
              <a:t>https</a:t>
            </a:r>
            <a:r>
              <a:rPr lang="en-US" altLang="ko-KR" sz="2000" dirty="0">
                <a:hlinkClick r:id="rId3"/>
              </a:rPr>
              <a:t>://</a:t>
            </a:r>
            <a:r>
              <a:rPr lang="en-US" altLang="ko-KR" sz="2000" dirty="0" smtClean="0">
                <a:hlinkClick r:id="rId3"/>
              </a:rPr>
              <a:t>github.com/Digilent/vivado-library/tree/master/ip/Pmods/PmodCAN_v1_0</a:t>
            </a:r>
            <a:endParaRPr lang="en-US" altLang="ko-KR" sz="2000" dirty="0" smtClean="0"/>
          </a:p>
        </p:txBody>
      </p:sp>
      <p:grpSp>
        <p:nvGrpSpPr>
          <p:cNvPr id="20" name="그룹 19"/>
          <p:cNvGrpSpPr/>
          <p:nvPr/>
        </p:nvGrpSpPr>
        <p:grpSpPr>
          <a:xfrm>
            <a:off x="1847452" y="2334582"/>
            <a:ext cx="8081732" cy="2218099"/>
            <a:chOff x="1320800" y="2198259"/>
            <a:chExt cx="8001000" cy="2195941"/>
          </a:xfrm>
        </p:grpSpPr>
        <p:sp>
          <p:nvSpPr>
            <p:cNvPr id="24" name="직사각형 23"/>
            <p:cNvSpPr/>
            <p:nvPr/>
          </p:nvSpPr>
          <p:spPr>
            <a:xfrm>
              <a:off x="1320800" y="2198259"/>
              <a:ext cx="8001000" cy="219594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00200" y="2400300"/>
              <a:ext cx="1600200" cy="1752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FPGA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117850" y="2514600"/>
              <a:ext cx="1403206" cy="6027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Pmod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CAN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(SPI2CAN)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296150" y="2349500"/>
              <a:ext cx="1663700" cy="1752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MCU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223000" y="2514599"/>
              <a:ext cx="1270000" cy="6027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 Transceiver</a:t>
              </a:r>
            </a:p>
          </p:txBody>
        </p:sp>
        <p:cxnSp>
          <p:nvCxnSpPr>
            <p:cNvPr id="32" name="직선 화살표 연결선 31"/>
            <p:cNvCxnSpPr>
              <a:stCxn id="28" idx="3"/>
              <a:endCxn id="31" idx="1"/>
            </p:cNvCxnSpPr>
            <p:nvPr/>
          </p:nvCxnSpPr>
          <p:spPr>
            <a:xfrm>
              <a:off x="4521057" y="2815967"/>
              <a:ext cx="170194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911725" y="2931636"/>
              <a:ext cx="679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597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3572</TotalTime>
  <Words>7175</Words>
  <Application>Microsoft Office PowerPoint</Application>
  <PresentationFormat>사용자 지정</PresentationFormat>
  <Paragraphs>1633</Paragraphs>
  <Slides>243</Slides>
  <Notes>26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243</vt:i4>
      </vt:variant>
    </vt:vector>
  </HeadingPairs>
  <TitlesOfParts>
    <vt:vector size="244" baseType="lpstr">
      <vt:lpstr>회로</vt:lpstr>
      <vt:lpstr>자율 주행 전동차</vt:lpstr>
      <vt:lpstr>1. 팀원 구성 - 5명 </vt:lpstr>
      <vt:lpstr>2. 역할 분담</vt:lpstr>
      <vt:lpstr>3. 시스템 아키텍처 – 전원 부 </vt:lpstr>
      <vt:lpstr>3. 시스템 아키텍처 – 통신 네트워크 </vt:lpstr>
      <vt:lpstr>3. 시스템 아키텍처 – TMDX570LC43HDK(MCU) </vt:lpstr>
      <vt:lpstr>3. 시스템 아키텍처 – 네트워크 구현 </vt:lpstr>
      <vt:lpstr>3. 시스템 아키텍처 – 네트워크 구현  </vt:lpstr>
      <vt:lpstr>3. 시스템 아키텍처 – 차량 배치  </vt:lpstr>
      <vt:lpstr>4. 프로젝트 목적</vt:lpstr>
      <vt:lpstr>5. 어떻게 목적을 달성 할 것인가?</vt:lpstr>
      <vt:lpstr>6. 목적 달성을 위해 필요한 기술들이 무엇인가?</vt:lpstr>
      <vt:lpstr>7. 현재 역량에서 어디까지 가능한가?</vt:lpstr>
      <vt:lpstr>8. 종합 하였을 때 최종 종착지는 어떻게 되는가?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상황(2주차)</vt:lpstr>
      <vt:lpstr>• 프로젝트 진행 상황(2주차)</vt:lpstr>
      <vt:lpstr>• 프로젝트 진행 상황(2주차)</vt:lpstr>
      <vt:lpstr>• 프로젝트 진행 상황(2주차)</vt:lpstr>
      <vt:lpstr>• 프로젝트 진행 상황(2주차) </vt:lpstr>
      <vt:lpstr>• 프로젝트 진행 상황(3주차)</vt:lpstr>
      <vt:lpstr>• 프로젝트 진행 상황(3주차)</vt:lpstr>
      <vt:lpstr>• 프로젝트 진행 상황(3주차)</vt:lpstr>
      <vt:lpstr>• 프로젝트 진행   상황(3주차)</vt:lpstr>
      <vt:lpstr>• 프로젝트 진행 상황(4주차)</vt:lpstr>
      <vt:lpstr>• 프로젝트 진행 상황(4주차) PID</vt:lpstr>
      <vt:lpstr>• 프로젝트 진행 상황(4주차) PID Issue</vt:lpstr>
      <vt:lpstr>• 프로젝트 진행 상황(4주차) - LWIP</vt:lpstr>
      <vt:lpstr>• 프로젝트 진행 상황(4주차) - LWIP</vt:lpstr>
      <vt:lpstr>• 프로젝트 진행 상황(4주차) – SPI2CAN</vt:lpstr>
      <vt:lpstr>• 프로젝트 진행 상황(4주차) – SPI2CAN</vt:lpstr>
      <vt:lpstr>• 프로젝트 진행 상황(4주차) – SPI2CAN</vt:lpstr>
      <vt:lpstr>• 프로젝트 진행 상황(4주차) – SPI2CAN</vt:lpstr>
      <vt:lpstr>• 프로젝트 진행   상황(4주차)</vt:lpstr>
      <vt:lpstr>2차 프로젝트 결과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MCU PART</vt:lpstr>
      <vt:lpstr>• 2차 프로젝트 결과 – MCU PART</vt:lpstr>
      <vt:lpstr>• 2차 프로젝트 결과 – MCU PART</vt:lpstr>
      <vt:lpstr>• 2차 프로젝트 결과 – MCU PART</vt:lpstr>
      <vt:lpstr>• 2차 프로젝트 결과 – MCU PART</vt:lpstr>
      <vt:lpstr>〮 속도 값을 구하기 위한 QEP, PID</vt:lpstr>
      <vt:lpstr>〮 Qep</vt:lpstr>
      <vt:lpstr>〮 Qep</vt:lpstr>
      <vt:lpstr>〮 Qep</vt:lpstr>
      <vt:lpstr>〮 Qep</vt:lpstr>
      <vt:lpstr>〮 Qep</vt:lpstr>
      <vt:lpstr>〮 Qep</vt:lpstr>
      <vt:lpstr>〮 Qep</vt:lpstr>
      <vt:lpstr>〮 PID</vt:lpstr>
      <vt:lpstr>〮 PID</vt:lpstr>
      <vt:lpstr>〮 PID</vt:lpstr>
      <vt:lpstr>〮 pID</vt:lpstr>
      <vt:lpstr>• 2차 프로젝트 결과 – SW MCU PART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3차 프로젝트 진행 상황(1주차)</vt:lpstr>
      <vt:lpstr>• 1주차 진행 상황 – 네트워크 구현 </vt:lpstr>
      <vt:lpstr>• 1주차 진행 상황 – 네트워크 구현  </vt:lpstr>
      <vt:lpstr>PowerPoint 프레젠테이션</vt:lpstr>
      <vt:lpstr>• 프로젝트 진행상황 (1주차) - RPLIDAR_UART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• 차선 검출 결과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차량 배치</vt:lpstr>
      <vt:lpstr>• TRELLO 업무 관리</vt:lpstr>
      <vt:lpstr>• 3차 프로젝트 진행 상황(2주차)</vt:lpstr>
      <vt:lpstr>• 2주차 진행 상황 – 네트워크 구현 </vt:lpstr>
      <vt:lpstr>• 2주차 진행 상황 – 네트워크 구현  </vt:lpstr>
      <vt:lpstr>• 프로젝트 진행 상황(2주차) – 전원 보드</vt:lpstr>
      <vt:lpstr>• 프로젝트 진행 상황(2주차) – 전원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• 프로젝트 진행 상황(발표 두번째)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DSP 영상처리를 통한 차선 검출</vt:lpstr>
      <vt:lpstr>〮 DSP 영상처리를 통한 차선 검출</vt:lpstr>
      <vt:lpstr>〮 DSP 영상처리를 통한 차선 검출  - Hough Transform</vt:lpstr>
      <vt:lpstr>〮 DSP 영상처리를 통한 차선 검출  - Hough Transform</vt:lpstr>
      <vt:lpstr>〮 DSP 영상처리를 통한 차선 검출  - Hough Transform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  -linear regression</vt:lpstr>
      <vt:lpstr>〮 DSP 영상처리를 통한 차선 검출</vt:lpstr>
      <vt:lpstr>〮 DSP 영상처리를 통한 차선 검출</vt:lpstr>
      <vt:lpstr>PowerPoint 프레젠테이션</vt:lpstr>
      <vt:lpstr>• 2주차 진행상황 – FPGA PART</vt:lpstr>
      <vt:lpstr>• 2주차 진행상황 – FPGA PART</vt:lpstr>
      <vt:lpstr>• 2주차 진행상황 – FPGA PART</vt:lpstr>
      <vt:lpstr>• 2주차 진행상황 – FPGA PART</vt:lpstr>
      <vt:lpstr>• 3차 프로젝트 진행 상황(3주차)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• 3주차 진행상황 – DSP PART</vt:lpstr>
      <vt:lpstr>• 3주차 진행상황 – DSP PART</vt:lpstr>
      <vt:lpstr>• 3주차 진행상황 – DSP PART</vt:lpstr>
      <vt:lpstr>• 3주차 진행상황 – DSP PART</vt:lpstr>
      <vt:lpstr>〮 DSP 영상처리를 통한 차선 검출</vt:lpstr>
      <vt:lpstr>〮 DSP 영상처리를 통한 차선 검출</vt:lpstr>
      <vt:lpstr>〮 DSP 영상처리를 통한 차선 검출 [새로운 분류기준]</vt:lpstr>
      <vt:lpstr>PowerPoint 프레젠테이션</vt:lpstr>
      <vt:lpstr>〮 DSP 영상처리를 통한 차선 검출</vt:lpstr>
      <vt:lpstr>〮 DSP 영상처리를 통한 차선 검출 [개선점]</vt:lpstr>
      <vt:lpstr>• BOM</vt:lpstr>
      <vt:lpstr>• BOM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HyeonSeung</dc:creator>
  <cp:lastModifiedBy>Samsung</cp:lastModifiedBy>
  <cp:revision>231</cp:revision>
  <dcterms:created xsi:type="dcterms:W3CDTF">2019-03-24T22:16:01Z</dcterms:created>
  <dcterms:modified xsi:type="dcterms:W3CDTF">2019-06-27T06:09:44Z</dcterms:modified>
</cp:coreProperties>
</file>